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7"/>
  </p:notesMasterIdLst>
  <p:sldIdLst>
    <p:sldId id="256" r:id="rId2"/>
    <p:sldId id="263" r:id="rId3"/>
    <p:sldId id="257" r:id="rId4"/>
    <p:sldId id="274" r:id="rId5"/>
    <p:sldId id="287" r:id="rId6"/>
    <p:sldId id="281" r:id="rId7"/>
    <p:sldId id="283" r:id="rId8"/>
    <p:sldId id="272" r:id="rId9"/>
    <p:sldId id="275" r:id="rId10"/>
    <p:sldId id="286" r:id="rId11"/>
    <p:sldId id="284" r:id="rId12"/>
    <p:sldId id="280" r:id="rId13"/>
    <p:sldId id="277" r:id="rId14"/>
    <p:sldId id="285" r:id="rId15"/>
    <p:sldId id="271" r:id="rId1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3362" autoAdjust="0"/>
  </p:normalViewPr>
  <p:slideViewPr>
    <p:cSldViewPr snapToGrid="0">
      <p:cViewPr varScale="1">
        <p:scale>
          <a:sx n="65" d="100"/>
          <a:sy n="65" d="100"/>
        </p:scale>
        <p:origin x="37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78646213-5494-418C-AD97-90BCB2247D7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6" y="4445001"/>
            <a:ext cx="5559425" cy="3636963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774CA27B-0FD6-48D5-9420-B84418670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8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CA27B-0FD6-48D5-9420-B844186707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4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20A942C-9178-4A5B-97F8-F7F18C687B44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407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0B76-100A-4624-996E-40FB445B5D5E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2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AF81D02-E163-417F-B17A-CC888260A168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7F6D-A893-48A6-AA7F-6CA0CF7AA3A2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7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CA301BF-2D76-4B0F-9925-2B872C4BA621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7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EFC06-9D4F-4644-A304-33CABA5DE497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6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E843-B69C-4DF1-B4E1-77A0EC1AA091}" type="datetime1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8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3418-EF57-4F78-AD8B-4CF95DBB7DF3}" type="datetime1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F45B-0922-4D26-B74B-E5B5A793D0CD}" type="datetime1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035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E6E160-8D1E-4977-9A16-BB00AC8F601D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424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7BC4-C7C5-4D5D-9463-521701BAEB1F}" type="datetime1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1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A2B6ACA-CDE1-40AD-BEA9-FE7903827B1D}" type="datetime1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269A5A3-1CD7-43A0-AE5F-EC136563A7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372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42842" y="2566699"/>
            <a:ext cx="5165938" cy="251184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2020-21 Budget</a:t>
            </a:r>
          </a:p>
          <a:p>
            <a:r>
              <a:rPr lang="en-US" dirty="0" smtClean="0"/>
              <a:t>Presented to the Board of Trustees on</a:t>
            </a:r>
          </a:p>
          <a:p>
            <a:r>
              <a:rPr lang="en-US" sz="2800" dirty="0" err="1" smtClean="0"/>
              <a:t>june</a:t>
            </a:r>
            <a:r>
              <a:rPr lang="en-US" sz="2800" dirty="0" smtClean="0"/>
              <a:t> 08, 2021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1500275"/>
            <a:ext cx="4747187" cy="3826328"/>
          </a:xfrm>
          <a:prstGeom prst="rect">
            <a:avLst/>
          </a:prstGeom>
          <a:ln w="3175">
            <a:solidFill>
              <a:srgbClr val="002060"/>
            </a:solidFill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108" y="633185"/>
            <a:ext cx="8835008" cy="20329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044" y="2748205"/>
            <a:ext cx="7309598" cy="40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7836" y="830019"/>
            <a:ext cx="11029616" cy="988332"/>
          </a:xfrm>
        </p:spPr>
        <p:txBody>
          <a:bodyPr>
            <a:normAutofit/>
          </a:bodyPr>
          <a:lstStyle/>
          <a:p>
            <a:r>
              <a:rPr lang="en-US" dirty="0" smtClean="0"/>
              <a:t>Long-Term Debt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7836" y="2196790"/>
            <a:ext cx="1111297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GUSD does have Long-term debt in the form of our General Obligation Bond &amp; payments are increasing each year. 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2021-22 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388,196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2022-23 is $396,542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2023-24 is $408,233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increase is due to the General Obligation Bond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amortization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the data used here is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2019-20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Audit Report.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General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Obligation Bond payment is paid from Fund 51.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7874" y="569367"/>
            <a:ext cx="10269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General Fund Revenue Sources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832338" y="1770185"/>
            <a:ext cx="10632831" cy="455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7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35545" y="569367"/>
            <a:ext cx="9054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General Fund Expenditures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703385" y="1492698"/>
            <a:ext cx="10996246" cy="482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OPEB</a:t>
            </a:r>
            <a:br>
              <a:rPr lang="en-US" dirty="0"/>
            </a:br>
            <a:r>
              <a:rPr lang="en-US" dirty="0"/>
              <a:t>Change of superintendent or </a:t>
            </a:r>
            <a:r>
              <a:rPr lang="en-US" dirty="0" err="1"/>
              <a:t>cbo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5895" y="2531325"/>
            <a:ext cx="10675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GUSD does offer post employee benefits other than pensions, OPEB.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See the GUTA contract for details. 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personnel change for the positions of superintendent or CBO in the last twelve months includes the hiring of Katie Anderson on May 26, 2021.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2951" y="2303191"/>
            <a:ext cx="628243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Questions?</a:t>
            </a:r>
            <a:endParaRPr lang="en-US" sz="8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6807" y="958467"/>
            <a:ext cx="10000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Key Budget Information for 2021-22 Budget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302" y="1872020"/>
            <a:ext cx="1125923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Recommended Certification Status: Positive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Enrollment is based on </a:t>
            </a:r>
            <a:r>
              <a:rPr lang="en-US" sz="2400" dirty="0" smtClean="0"/>
              <a:t>estimated 20/21CBEDS growth at </a:t>
            </a:r>
            <a:r>
              <a:rPr lang="en-US" sz="2400" dirty="0" smtClean="0"/>
              <a:t>794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P</a:t>
            </a:r>
            <a:r>
              <a:rPr lang="en-US" sz="2400" dirty="0" smtClean="0"/>
              <a:t>rojected </a:t>
            </a:r>
            <a:r>
              <a:rPr lang="en-US" sz="2400" dirty="0"/>
              <a:t>a</a:t>
            </a:r>
            <a:r>
              <a:rPr lang="en-US" sz="2400" dirty="0" smtClean="0"/>
              <a:t>verage </a:t>
            </a:r>
            <a:r>
              <a:rPr lang="en-US" sz="2400" dirty="0"/>
              <a:t>d</a:t>
            </a:r>
            <a:r>
              <a:rPr lang="en-US" sz="2400" dirty="0" smtClean="0"/>
              <a:t>aily attendance (ADA</a:t>
            </a:r>
            <a:r>
              <a:rPr lang="en-US" sz="2400" dirty="0"/>
              <a:t>) ratio </a:t>
            </a:r>
            <a:r>
              <a:rPr lang="en-US" sz="2400" dirty="0" smtClean="0"/>
              <a:t>is estimated at 93.24%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Deficit </a:t>
            </a:r>
            <a:r>
              <a:rPr lang="en-US" sz="2400" dirty="0"/>
              <a:t>spending is projected, but Basic Aid Supplement is not </a:t>
            </a:r>
            <a:r>
              <a:rPr lang="en-US" sz="2400" dirty="0"/>
              <a:t>budgeted. </a:t>
            </a:r>
            <a:r>
              <a:rPr lang="en-US" sz="2400" i="1" dirty="0" smtClean="0"/>
              <a:t>Projected</a:t>
            </a:r>
            <a:r>
              <a:rPr lang="en-US" sz="2400" dirty="0" smtClean="0"/>
              <a:t> </a:t>
            </a:r>
            <a:r>
              <a:rPr lang="en-US" sz="2400" dirty="0"/>
              <a:t>Basic Aid Supplemental amount for </a:t>
            </a:r>
            <a:r>
              <a:rPr lang="en-US" sz="2400" dirty="0" smtClean="0"/>
              <a:t>20/21 </a:t>
            </a:r>
            <a:r>
              <a:rPr lang="en-US" sz="2400" dirty="0"/>
              <a:t>is $2,111,834 </a:t>
            </a:r>
            <a:r>
              <a:rPr lang="en-US" sz="2400" dirty="0" smtClean="0"/>
              <a:t>million. 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Workers Compensation increase of $27,730 (400% above prior year)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STRS/PERS increase of $26,461 in 21/22, $144k in 22/23 (82% increase above prior year)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Increase in contributions to restricted programs, decrease in District Reser</a:t>
            </a:r>
            <a:r>
              <a:rPr lang="en-US" sz="2400" dirty="0" smtClean="0"/>
              <a:t>ves</a:t>
            </a:r>
            <a:endParaRPr lang="en-US" sz="2400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9314" y="958467"/>
            <a:ext cx="10477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District is recommending that the Board approve a Positive Certification</a:t>
            </a:r>
          </a:p>
          <a:p>
            <a:endParaRPr lang="en-US" dirty="0"/>
          </a:p>
          <a:p>
            <a:pPr algn="ctr"/>
            <a:r>
              <a:rPr lang="en-US" dirty="0" smtClean="0"/>
              <a:t>This means that the </a:t>
            </a:r>
            <a:r>
              <a:rPr lang="en-US" dirty="0"/>
              <a:t>District is able to meet the required minimum reserve level in all three years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00" y="2068129"/>
            <a:ext cx="11129576" cy="4376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Right Arrow 20"/>
          <p:cNvSpPr/>
          <p:nvPr/>
        </p:nvSpPr>
        <p:spPr>
          <a:xfrm>
            <a:off x="5664820" y="5394759"/>
            <a:ext cx="433014" cy="256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664820" y="5745236"/>
            <a:ext cx="433014" cy="256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775757"/>
          </a:xfrm>
        </p:spPr>
        <p:txBody>
          <a:bodyPr/>
          <a:lstStyle/>
          <a:p>
            <a:pPr algn="ctr"/>
            <a:r>
              <a:rPr lang="en-US" dirty="0" smtClean="0"/>
              <a:t>ADA </a:t>
            </a:r>
            <a:r>
              <a:rPr lang="en-US" dirty="0"/>
              <a:t>&amp;</a:t>
            </a:r>
            <a:r>
              <a:rPr lang="en-US" dirty="0" smtClean="0"/>
              <a:t> Enrollment ratio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4271" y="1949347"/>
            <a:ext cx="686870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enrollment estimate for CBEDS day is estimated at 794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Average Daily Attendance is estimated at 740.33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estimate ADA percentage used in the budget is 93.24%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Unduplicated Pupil Percentage used for Title I funding is estimated at 28.96%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193" y="1949347"/>
            <a:ext cx="3645541" cy="473708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9801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COLA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544" y="5003189"/>
            <a:ext cx="8687702" cy="16506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5894" y="1741919"/>
            <a:ext cx="108438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LCFF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revenue is based on a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5.07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COLA. This COLA represents: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Unfunded 2020-21 prior year COLA of 2.31 %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Estimated 2021-22 current year COLA of 1.7 %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 of 1.0 % from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Governor</a:t>
            </a:r>
          </a:p>
          <a:p>
            <a:pPr lvl="3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9263" y="3802860"/>
            <a:ext cx="9274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COLA is not added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evenly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funding. Below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a breakdown of the different COLA’s applied to the different 2021-22 revenue sources. </a:t>
            </a:r>
          </a:p>
        </p:txBody>
      </p:sp>
    </p:spTree>
    <p:extLst>
      <p:ext uri="{BB962C8B-B14F-4D97-AF65-F5344CB8AC3E}">
        <p14:creationId xmlns:p14="http://schemas.microsoft.com/office/powerpoint/2010/main" val="44270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Salaries &amp; benefits Ratio to unrestricted General Fund Expenditures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428" y="2092570"/>
            <a:ext cx="10766547" cy="1344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37338"/>
            <a:ext cx="11948855" cy="2000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694221">
            <a:off x="7923820" y="5120326"/>
            <a:ext cx="463336" cy="3170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9612" y="4992774"/>
            <a:ext cx="548688" cy="5608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623419" y="5784756"/>
            <a:ext cx="12097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Expenditures related to COVID expected to decrease in 2023-24 once funding decreases. This pushes our Salary and Benefits expenditure above our historical average. </a:t>
            </a:r>
          </a:p>
        </p:txBody>
      </p:sp>
    </p:spTree>
    <p:extLst>
      <p:ext uri="{BB962C8B-B14F-4D97-AF65-F5344CB8AC3E}">
        <p14:creationId xmlns:p14="http://schemas.microsoft.com/office/powerpoint/2010/main" val="34592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revenues</a:t>
            </a:r>
            <a:br>
              <a:rPr lang="en-US" dirty="0" smtClean="0"/>
            </a:br>
            <a:r>
              <a:rPr lang="en-US" dirty="0" smtClean="0"/>
              <a:t>contributions to restricted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6772" y="2060770"/>
            <a:ext cx="112878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One-time revenues are being utilized for ongoing expenditures: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FTE of classified staff needed for differentiated instruction for the Enrich! program.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1.5 million reserve assigned for program stabilization has been decreased in the current year to meet the Minimum Reserve for Economic Uncertainty and removed entirely in the projection years.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contribution to resource 6500 for Special Education program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reflects: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staffing to support Special Education activities within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istrict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student placed in SCOE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District students placed in out of District SDC classrooms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3% contribution to Routine Restricted Maintenance,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8150) has been budgeted in all 3 years.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6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39" y="680258"/>
            <a:ext cx="372357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Deficit spending</a:t>
            </a:r>
            <a:endParaRPr lang="en-US" sz="3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39" y="1502316"/>
            <a:ext cx="11541413" cy="46320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eficit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spending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projected in all three years due to: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COLA not keeping up with the increases in STRS &amp; PERS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STRS rates%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from PY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$                     PERS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Rates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          Increase from PY $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2021-22 is 16.92 %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60,852                   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2021-22 is 22.91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             42,065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2022-23 is 19.10 %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116,793                                2022-23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26.10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              49,521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2023-24 is 19.10 %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13,770                                2023-24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27.10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%               22,045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+mj-lt"/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Workers Compensation increased 400% from prior year ($26k increase)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Ongoing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transfers to Fund 14 for Deferred Maintenance (25.2k) and Fund 13,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afeteria Fund (37k)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Classified support staff necessary for the Enrich! program for all District students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Basic Aid Supplemental is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not budgeted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Estimated funding for all three years is 4.2 million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Donation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revenue is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 budgeted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until received for current or subsequent years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Tax revenue is conservatively budgeted to stay flat for all three years and is based on 2020-21 P-2 estimates of 3.2 million</a:t>
            </a:r>
          </a:p>
        </p:txBody>
      </p:sp>
    </p:spTree>
    <p:extLst>
      <p:ext uri="{BB962C8B-B14F-4D97-AF65-F5344CB8AC3E}">
        <p14:creationId xmlns:p14="http://schemas.microsoft.com/office/powerpoint/2010/main" val="37108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9A5A3-1CD7-43A0-AE5F-EC136563A721}" type="slidenum">
              <a:rPr lang="en-US" smtClean="0"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680498"/>
          </a:xfrm>
        </p:spPr>
        <p:txBody>
          <a:bodyPr/>
          <a:lstStyle/>
          <a:p>
            <a:r>
              <a:rPr lang="en-US" dirty="0" smtClean="0"/>
              <a:t>Reserve assignments for fiscal stability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774970" y="5915674"/>
            <a:ext cx="825636" cy="223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95" y="3232497"/>
            <a:ext cx="859611" cy="28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970" y="5142138"/>
            <a:ext cx="859611" cy="28044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1752600" y="2086709"/>
            <a:ext cx="9525000" cy="423455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206107" y="5142138"/>
            <a:ext cx="4996962" cy="1038904"/>
          </a:xfrm>
          <a:prstGeom prst="round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2676</TotalTime>
  <Words>712</Words>
  <Application>Microsoft Office PowerPoint</Application>
  <PresentationFormat>Widescreen</PresentationFormat>
  <Paragraphs>88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Wingdings 2</vt:lpstr>
      <vt:lpstr>Dividend</vt:lpstr>
      <vt:lpstr>PowerPoint Presentation</vt:lpstr>
      <vt:lpstr>PowerPoint Presentation</vt:lpstr>
      <vt:lpstr>PowerPoint Presentation</vt:lpstr>
      <vt:lpstr>ADA &amp; Enrollment ratio</vt:lpstr>
      <vt:lpstr>COLA </vt:lpstr>
      <vt:lpstr>Salaries &amp; benefits Ratio to unrestricted General Fund Expenditures</vt:lpstr>
      <vt:lpstr>One-time revenues contributions to restricted </vt:lpstr>
      <vt:lpstr>PowerPoint Presentation</vt:lpstr>
      <vt:lpstr>Reserve assignments for fiscal stability</vt:lpstr>
      <vt:lpstr>PowerPoint Presentation</vt:lpstr>
      <vt:lpstr>Long-Term Debt </vt:lpstr>
      <vt:lpstr>PowerPoint Presentation</vt:lpstr>
      <vt:lpstr>PowerPoint Presentation</vt:lpstr>
      <vt:lpstr>OPEB Change of superintendent or cbo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Gravenstein Union School District</dc:title>
  <dc:creator>Wanda Holden</dc:creator>
  <cp:lastModifiedBy>Katie Anderson</cp:lastModifiedBy>
  <cp:revision>293</cp:revision>
  <cp:lastPrinted>2020-03-12T22:47:26Z</cp:lastPrinted>
  <dcterms:created xsi:type="dcterms:W3CDTF">2017-03-05T21:23:26Z</dcterms:created>
  <dcterms:modified xsi:type="dcterms:W3CDTF">2021-06-08T23:42:28Z</dcterms:modified>
</cp:coreProperties>
</file>