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257" r:id="rId3"/>
    <p:sldId id="258" r:id="rId4"/>
    <p:sldId id="278" r:id="rId5"/>
    <p:sldId id="279" r:id="rId6"/>
    <p:sldId id="281" r:id="rId7"/>
    <p:sldId id="284" r:id="rId8"/>
    <p:sldId id="280" r:id="rId9"/>
    <p:sldId id="283" r:id="rId10"/>
    <p:sldId id="286" r:id="rId11"/>
    <p:sldId id="285" r:id="rId12"/>
    <p:sldId id="282" r:id="rId13"/>
    <p:sldId id="293" r:id="rId14"/>
    <p:sldId id="294" r:id="rId15"/>
    <p:sldId id="289" r:id="rId16"/>
    <p:sldId id="291" r:id="rId17"/>
    <p:sldId id="276" r:id="rId18"/>
    <p:sldId id="287" r:id="rId19"/>
    <p:sldId id="292" r:id="rId20"/>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B6057"/>
    <a:srgbClr val="ACD474"/>
    <a:srgbClr val="CB602E"/>
    <a:srgbClr val="7F6000"/>
    <a:srgbClr val="8D711B"/>
    <a:srgbClr val="7A70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129" autoAdjust="0"/>
    <p:restoredTop sz="94660"/>
  </p:normalViewPr>
  <p:slideViewPr>
    <p:cSldViewPr snapToGrid="0">
      <p:cViewPr varScale="1">
        <p:scale>
          <a:sx n="224" d="100"/>
          <a:sy n="224" d="100"/>
        </p:scale>
        <p:origin x="192" y="240"/>
      </p:cViewPr>
      <p:guideLst/>
    </p:cSldViewPr>
  </p:slideViewPr>
  <p:notesTextViewPr>
    <p:cViewPr>
      <p:scale>
        <a:sx n="1" d="1"/>
        <a:sy n="1" d="1"/>
      </p:scale>
      <p:origin x="0" y="0"/>
    </p:cViewPr>
  </p:notesTextViewPr>
  <p:notesViewPr>
    <p:cSldViewPr snapToGrid="0">
      <p:cViewPr varScale="1">
        <p:scale>
          <a:sx n="94" d="100"/>
          <a:sy n="94" d="100"/>
        </p:scale>
        <p:origin x="3552"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81013"/>
          </a:xfrm>
          <a:prstGeom prst="rect">
            <a:avLst/>
          </a:prstGeom>
        </p:spPr>
        <p:txBody>
          <a:bodyPr vert="horz" lIns="91440" tIns="45720" rIns="91440" bIns="45720" rtlCol="0"/>
          <a:lstStyle>
            <a:lvl1pPr algn="r">
              <a:defRPr sz="1200"/>
            </a:lvl1pPr>
          </a:lstStyle>
          <a:p>
            <a:fld id="{C2B618DA-406C-470C-A441-F831895E24C0}" type="datetimeFigureOut">
              <a:rPr lang="en-US" smtClean="0"/>
              <a:t>12/4/20</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621213"/>
            <a:ext cx="5851525" cy="3779837"/>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81012"/>
          </a:xfrm>
          <a:prstGeom prst="rect">
            <a:avLst/>
          </a:prstGeom>
        </p:spPr>
        <p:txBody>
          <a:bodyPr vert="horz" lIns="91440" tIns="45720" rIns="91440" bIns="45720" rtlCol="0" anchor="b"/>
          <a:lstStyle>
            <a:lvl1pPr algn="r">
              <a:defRPr sz="1200"/>
            </a:lvl1pPr>
          </a:lstStyle>
          <a:p>
            <a:fld id="{E005CA7A-7E35-40DD-BE2A-351C05607D4E}" type="slidenum">
              <a:rPr lang="en-US" smtClean="0"/>
              <a:t>‹#›</a:t>
            </a:fld>
            <a:endParaRPr lang="en-US"/>
          </a:p>
        </p:txBody>
      </p:sp>
    </p:spTree>
    <p:extLst>
      <p:ext uri="{BB962C8B-B14F-4D97-AF65-F5344CB8AC3E}">
        <p14:creationId xmlns:p14="http://schemas.microsoft.com/office/powerpoint/2010/main" val="2573275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05CA7A-7E35-40DD-BE2A-351C05607D4E}" type="slidenum">
              <a:rPr lang="en-US" smtClean="0"/>
              <a:t>1</a:t>
            </a:fld>
            <a:endParaRPr lang="en-US"/>
          </a:p>
        </p:txBody>
      </p:sp>
    </p:spTree>
    <p:extLst>
      <p:ext uri="{BB962C8B-B14F-4D97-AF65-F5344CB8AC3E}">
        <p14:creationId xmlns:p14="http://schemas.microsoft.com/office/powerpoint/2010/main" val="6935648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4BCF5-C0DA-4320-99AF-8EB4579AD8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12E36F-9F41-48F2-AD93-B56EC320CD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D64AC54-0E45-410E-A6C5-2282D0C4B9D0}"/>
              </a:ext>
            </a:extLst>
          </p:cNvPr>
          <p:cNvSpPr>
            <a:spLocks noGrp="1"/>
          </p:cNvSpPr>
          <p:nvPr>
            <p:ph type="dt" sz="half" idx="10"/>
          </p:nvPr>
        </p:nvSpPr>
        <p:spPr/>
        <p:txBody>
          <a:bodyPr/>
          <a:lstStyle/>
          <a:p>
            <a:fld id="{779B6BCE-ED5A-46D6-B0DC-AB5D8F30888D}" type="datetimeFigureOut">
              <a:rPr lang="en-US" smtClean="0"/>
              <a:t>12/4/20</a:t>
            </a:fld>
            <a:endParaRPr lang="en-US" dirty="0"/>
          </a:p>
        </p:txBody>
      </p:sp>
      <p:sp>
        <p:nvSpPr>
          <p:cNvPr id="5" name="Footer Placeholder 4">
            <a:extLst>
              <a:ext uri="{FF2B5EF4-FFF2-40B4-BE49-F238E27FC236}">
                <a16:creationId xmlns:a16="http://schemas.microsoft.com/office/drawing/2014/main" id="{337CB8B2-656D-4FB4-A6C9-742434BEF57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C5B6FD4-F98B-46FE-B5AC-B66660E53490}"/>
              </a:ext>
            </a:extLst>
          </p:cNvPr>
          <p:cNvSpPr>
            <a:spLocks noGrp="1"/>
          </p:cNvSpPr>
          <p:nvPr>
            <p:ph type="sldNum" sz="quarter" idx="12"/>
          </p:nvPr>
        </p:nvSpPr>
        <p:spPr/>
        <p:txBody>
          <a:bodyPr/>
          <a:lstStyle/>
          <a:p>
            <a:fld id="{02107CDA-D828-451F-9EFC-C1258E663782}" type="slidenum">
              <a:rPr lang="en-US" smtClean="0"/>
              <a:t>‹#›</a:t>
            </a:fld>
            <a:endParaRPr lang="en-US" dirty="0"/>
          </a:p>
        </p:txBody>
      </p:sp>
    </p:spTree>
    <p:extLst>
      <p:ext uri="{BB962C8B-B14F-4D97-AF65-F5344CB8AC3E}">
        <p14:creationId xmlns:p14="http://schemas.microsoft.com/office/powerpoint/2010/main" val="822246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D21BA-134D-48DB-9A29-A563AF86BFE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032F438-982A-4937-8B69-EEF7A49A848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F35A23-0D68-446E-8EFA-C2AA6A0EEF2C}"/>
              </a:ext>
            </a:extLst>
          </p:cNvPr>
          <p:cNvSpPr>
            <a:spLocks noGrp="1"/>
          </p:cNvSpPr>
          <p:nvPr>
            <p:ph type="dt" sz="half" idx="10"/>
          </p:nvPr>
        </p:nvSpPr>
        <p:spPr/>
        <p:txBody>
          <a:bodyPr/>
          <a:lstStyle/>
          <a:p>
            <a:fld id="{779B6BCE-ED5A-46D6-B0DC-AB5D8F30888D}" type="datetimeFigureOut">
              <a:rPr lang="en-US" smtClean="0"/>
              <a:t>12/4/20</a:t>
            </a:fld>
            <a:endParaRPr lang="en-US" dirty="0"/>
          </a:p>
        </p:txBody>
      </p:sp>
      <p:sp>
        <p:nvSpPr>
          <p:cNvPr id="5" name="Footer Placeholder 4">
            <a:extLst>
              <a:ext uri="{FF2B5EF4-FFF2-40B4-BE49-F238E27FC236}">
                <a16:creationId xmlns:a16="http://schemas.microsoft.com/office/drawing/2014/main" id="{CA73C6F4-9319-4FC9-B45D-7D882F5A6B5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6D34655-8539-4164-AB91-926729C06E09}"/>
              </a:ext>
            </a:extLst>
          </p:cNvPr>
          <p:cNvSpPr>
            <a:spLocks noGrp="1"/>
          </p:cNvSpPr>
          <p:nvPr>
            <p:ph type="sldNum" sz="quarter" idx="12"/>
          </p:nvPr>
        </p:nvSpPr>
        <p:spPr/>
        <p:txBody>
          <a:bodyPr/>
          <a:lstStyle/>
          <a:p>
            <a:fld id="{02107CDA-D828-451F-9EFC-C1258E663782}" type="slidenum">
              <a:rPr lang="en-US" smtClean="0"/>
              <a:t>‹#›</a:t>
            </a:fld>
            <a:endParaRPr lang="en-US" dirty="0"/>
          </a:p>
        </p:txBody>
      </p:sp>
    </p:spTree>
    <p:extLst>
      <p:ext uri="{BB962C8B-B14F-4D97-AF65-F5344CB8AC3E}">
        <p14:creationId xmlns:p14="http://schemas.microsoft.com/office/powerpoint/2010/main" val="5572194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D2642D-623E-4143-886A-9990DF15E352}"/>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3684F8-AB2E-48BF-BE2E-BDFE142A4894}"/>
              </a:ext>
            </a:extLst>
          </p:cNvPr>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CDD3C2-BCC7-47DB-9DDD-874198C7741E}"/>
              </a:ext>
            </a:extLst>
          </p:cNvPr>
          <p:cNvSpPr>
            <a:spLocks noGrp="1"/>
          </p:cNvSpPr>
          <p:nvPr>
            <p:ph type="dt" sz="half" idx="10"/>
          </p:nvPr>
        </p:nvSpPr>
        <p:spPr/>
        <p:txBody>
          <a:bodyPr/>
          <a:lstStyle/>
          <a:p>
            <a:fld id="{779B6BCE-ED5A-46D6-B0DC-AB5D8F30888D}" type="datetimeFigureOut">
              <a:rPr lang="en-US" smtClean="0"/>
              <a:t>12/4/20</a:t>
            </a:fld>
            <a:endParaRPr lang="en-US" dirty="0"/>
          </a:p>
        </p:txBody>
      </p:sp>
      <p:sp>
        <p:nvSpPr>
          <p:cNvPr id="5" name="Footer Placeholder 4">
            <a:extLst>
              <a:ext uri="{FF2B5EF4-FFF2-40B4-BE49-F238E27FC236}">
                <a16:creationId xmlns:a16="http://schemas.microsoft.com/office/drawing/2014/main" id="{712D20FD-3E81-4C42-BDF2-EE87BA7E9F3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A7CBEB2-DB7D-42AD-AEED-90C33AC570A8}"/>
              </a:ext>
            </a:extLst>
          </p:cNvPr>
          <p:cNvSpPr>
            <a:spLocks noGrp="1"/>
          </p:cNvSpPr>
          <p:nvPr>
            <p:ph type="sldNum" sz="quarter" idx="12"/>
          </p:nvPr>
        </p:nvSpPr>
        <p:spPr/>
        <p:txBody>
          <a:bodyPr/>
          <a:lstStyle/>
          <a:p>
            <a:fld id="{02107CDA-D828-451F-9EFC-C1258E663782}" type="slidenum">
              <a:rPr lang="en-US" smtClean="0"/>
              <a:t>‹#›</a:t>
            </a:fld>
            <a:endParaRPr lang="en-US" dirty="0"/>
          </a:p>
        </p:txBody>
      </p:sp>
    </p:spTree>
    <p:extLst>
      <p:ext uri="{BB962C8B-B14F-4D97-AF65-F5344CB8AC3E}">
        <p14:creationId xmlns:p14="http://schemas.microsoft.com/office/powerpoint/2010/main" val="2109960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FE2FF-6956-4772-8BF5-F855346101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71368D-345B-4A15-8791-0FC360E5B14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03C2C9-9D97-414E-9858-194F4D1E1072}"/>
              </a:ext>
            </a:extLst>
          </p:cNvPr>
          <p:cNvSpPr>
            <a:spLocks noGrp="1"/>
          </p:cNvSpPr>
          <p:nvPr>
            <p:ph type="dt" sz="half" idx="10"/>
          </p:nvPr>
        </p:nvSpPr>
        <p:spPr/>
        <p:txBody>
          <a:bodyPr/>
          <a:lstStyle/>
          <a:p>
            <a:fld id="{779B6BCE-ED5A-46D6-B0DC-AB5D8F30888D}" type="datetimeFigureOut">
              <a:rPr lang="en-US" smtClean="0"/>
              <a:t>12/4/20</a:t>
            </a:fld>
            <a:endParaRPr lang="en-US" dirty="0"/>
          </a:p>
        </p:txBody>
      </p:sp>
      <p:sp>
        <p:nvSpPr>
          <p:cNvPr id="5" name="Footer Placeholder 4">
            <a:extLst>
              <a:ext uri="{FF2B5EF4-FFF2-40B4-BE49-F238E27FC236}">
                <a16:creationId xmlns:a16="http://schemas.microsoft.com/office/drawing/2014/main" id="{D5F90E2A-5611-439D-8583-908A314B4EF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2981BDB-F553-4DC0-B18E-72B73A3E6284}"/>
              </a:ext>
            </a:extLst>
          </p:cNvPr>
          <p:cNvSpPr>
            <a:spLocks noGrp="1"/>
          </p:cNvSpPr>
          <p:nvPr>
            <p:ph type="sldNum" sz="quarter" idx="12"/>
          </p:nvPr>
        </p:nvSpPr>
        <p:spPr/>
        <p:txBody>
          <a:bodyPr/>
          <a:lstStyle/>
          <a:p>
            <a:fld id="{02107CDA-D828-451F-9EFC-C1258E663782}" type="slidenum">
              <a:rPr lang="en-US" smtClean="0"/>
              <a:t>‹#›</a:t>
            </a:fld>
            <a:endParaRPr lang="en-US" dirty="0"/>
          </a:p>
        </p:txBody>
      </p:sp>
    </p:spTree>
    <p:extLst>
      <p:ext uri="{BB962C8B-B14F-4D97-AF65-F5344CB8AC3E}">
        <p14:creationId xmlns:p14="http://schemas.microsoft.com/office/powerpoint/2010/main" val="3725212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9ED4C-BF21-4E30-AE0E-E31ACB4ACE75}"/>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38930B-012E-43C9-8595-EE783E714C16}"/>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06CB7AC-75E6-485C-AA30-EFBB4A8A96BC}"/>
              </a:ext>
            </a:extLst>
          </p:cNvPr>
          <p:cNvSpPr>
            <a:spLocks noGrp="1"/>
          </p:cNvSpPr>
          <p:nvPr>
            <p:ph type="dt" sz="half" idx="10"/>
          </p:nvPr>
        </p:nvSpPr>
        <p:spPr/>
        <p:txBody>
          <a:bodyPr/>
          <a:lstStyle/>
          <a:p>
            <a:fld id="{779B6BCE-ED5A-46D6-B0DC-AB5D8F30888D}" type="datetimeFigureOut">
              <a:rPr lang="en-US" smtClean="0"/>
              <a:t>12/4/20</a:t>
            </a:fld>
            <a:endParaRPr lang="en-US" dirty="0"/>
          </a:p>
        </p:txBody>
      </p:sp>
      <p:sp>
        <p:nvSpPr>
          <p:cNvPr id="5" name="Footer Placeholder 4">
            <a:extLst>
              <a:ext uri="{FF2B5EF4-FFF2-40B4-BE49-F238E27FC236}">
                <a16:creationId xmlns:a16="http://schemas.microsoft.com/office/drawing/2014/main" id="{86BCC972-F3A3-4431-B524-22BF4B72A96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630B487-9737-4890-901E-3C989CB3A834}"/>
              </a:ext>
            </a:extLst>
          </p:cNvPr>
          <p:cNvSpPr>
            <a:spLocks noGrp="1"/>
          </p:cNvSpPr>
          <p:nvPr>
            <p:ph type="sldNum" sz="quarter" idx="12"/>
          </p:nvPr>
        </p:nvSpPr>
        <p:spPr/>
        <p:txBody>
          <a:bodyPr/>
          <a:lstStyle/>
          <a:p>
            <a:fld id="{02107CDA-D828-451F-9EFC-C1258E663782}" type="slidenum">
              <a:rPr lang="en-US" smtClean="0"/>
              <a:t>‹#›</a:t>
            </a:fld>
            <a:endParaRPr lang="en-US" dirty="0"/>
          </a:p>
        </p:txBody>
      </p:sp>
    </p:spTree>
    <p:extLst>
      <p:ext uri="{BB962C8B-B14F-4D97-AF65-F5344CB8AC3E}">
        <p14:creationId xmlns:p14="http://schemas.microsoft.com/office/powerpoint/2010/main" val="38024294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8BD56-96F8-48FA-9CF8-D05B118932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C71434-9016-42D0-AFA4-1220E1BA3FF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2FBD24-C984-4F6B-9013-C2F160C5B7A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702F8D-BBB3-4F88-8811-E629248ADEC9}"/>
              </a:ext>
            </a:extLst>
          </p:cNvPr>
          <p:cNvSpPr>
            <a:spLocks noGrp="1"/>
          </p:cNvSpPr>
          <p:nvPr>
            <p:ph type="dt" sz="half" idx="10"/>
          </p:nvPr>
        </p:nvSpPr>
        <p:spPr/>
        <p:txBody>
          <a:bodyPr/>
          <a:lstStyle/>
          <a:p>
            <a:fld id="{779B6BCE-ED5A-46D6-B0DC-AB5D8F30888D}" type="datetimeFigureOut">
              <a:rPr lang="en-US" smtClean="0"/>
              <a:t>12/4/20</a:t>
            </a:fld>
            <a:endParaRPr lang="en-US" dirty="0"/>
          </a:p>
        </p:txBody>
      </p:sp>
      <p:sp>
        <p:nvSpPr>
          <p:cNvPr id="6" name="Footer Placeholder 5">
            <a:extLst>
              <a:ext uri="{FF2B5EF4-FFF2-40B4-BE49-F238E27FC236}">
                <a16:creationId xmlns:a16="http://schemas.microsoft.com/office/drawing/2014/main" id="{25071DE7-CBA7-4DA1-B5F4-44C6D716629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91CD2BE-BC4B-4F52-A178-FDCC374BC3D0}"/>
              </a:ext>
            </a:extLst>
          </p:cNvPr>
          <p:cNvSpPr>
            <a:spLocks noGrp="1"/>
          </p:cNvSpPr>
          <p:nvPr>
            <p:ph type="sldNum" sz="quarter" idx="12"/>
          </p:nvPr>
        </p:nvSpPr>
        <p:spPr/>
        <p:txBody>
          <a:bodyPr/>
          <a:lstStyle/>
          <a:p>
            <a:fld id="{02107CDA-D828-451F-9EFC-C1258E663782}" type="slidenum">
              <a:rPr lang="en-US" smtClean="0"/>
              <a:t>‹#›</a:t>
            </a:fld>
            <a:endParaRPr lang="en-US" dirty="0"/>
          </a:p>
        </p:txBody>
      </p:sp>
    </p:spTree>
    <p:extLst>
      <p:ext uri="{BB962C8B-B14F-4D97-AF65-F5344CB8AC3E}">
        <p14:creationId xmlns:p14="http://schemas.microsoft.com/office/powerpoint/2010/main" val="29351150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308AA-77CE-4EDA-9F1E-41A9A5C62B77}"/>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339A581-D46C-40D3-89D4-018F809AF8AD}"/>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C12740D-9C39-4A7C-A8B5-C4D9CDA6FE28}"/>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092F5F-6743-4383-9459-D731E616652D}"/>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F2E6E9C-127D-49F1-9266-97693BB625FB}"/>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A75865B-61F5-4918-AF55-1D09FE3D54A5}"/>
              </a:ext>
            </a:extLst>
          </p:cNvPr>
          <p:cNvSpPr>
            <a:spLocks noGrp="1"/>
          </p:cNvSpPr>
          <p:nvPr>
            <p:ph type="dt" sz="half" idx="10"/>
          </p:nvPr>
        </p:nvSpPr>
        <p:spPr/>
        <p:txBody>
          <a:bodyPr/>
          <a:lstStyle/>
          <a:p>
            <a:fld id="{779B6BCE-ED5A-46D6-B0DC-AB5D8F30888D}" type="datetimeFigureOut">
              <a:rPr lang="en-US" smtClean="0"/>
              <a:t>12/4/20</a:t>
            </a:fld>
            <a:endParaRPr lang="en-US" dirty="0"/>
          </a:p>
        </p:txBody>
      </p:sp>
      <p:sp>
        <p:nvSpPr>
          <p:cNvPr id="8" name="Footer Placeholder 7">
            <a:extLst>
              <a:ext uri="{FF2B5EF4-FFF2-40B4-BE49-F238E27FC236}">
                <a16:creationId xmlns:a16="http://schemas.microsoft.com/office/drawing/2014/main" id="{B3B30BC5-3239-495D-88F9-2FBD15721005}"/>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C5785B0-041A-40EE-80B2-E7C9A1291704}"/>
              </a:ext>
            </a:extLst>
          </p:cNvPr>
          <p:cNvSpPr>
            <a:spLocks noGrp="1"/>
          </p:cNvSpPr>
          <p:nvPr>
            <p:ph type="sldNum" sz="quarter" idx="12"/>
          </p:nvPr>
        </p:nvSpPr>
        <p:spPr/>
        <p:txBody>
          <a:bodyPr/>
          <a:lstStyle/>
          <a:p>
            <a:fld id="{02107CDA-D828-451F-9EFC-C1258E663782}" type="slidenum">
              <a:rPr lang="en-US" smtClean="0"/>
              <a:t>‹#›</a:t>
            </a:fld>
            <a:endParaRPr lang="en-US" dirty="0"/>
          </a:p>
        </p:txBody>
      </p:sp>
    </p:spTree>
    <p:extLst>
      <p:ext uri="{BB962C8B-B14F-4D97-AF65-F5344CB8AC3E}">
        <p14:creationId xmlns:p14="http://schemas.microsoft.com/office/powerpoint/2010/main" val="213879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ED75E-D04C-4BD3-B81D-8355A4CCA2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F41B443-C3E2-4C53-9AAF-BC38C9B5BE54}"/>
              </a:ext>
            </a:extLst>
          </p:cNvPr>
          <p:cNvSpPr>
            <a:spLocks noGrp="1"/>
          </p:cNvSpPr>
          <p:nvPr>
            <p:ph type="dt" sz="half" idx="10"/>
          </p:nvPr>
        </p:nvSpPr>
        <p:spPr/>
        <p:txBody>
          <a:bodyPr/>
          <a:lstStyle/>
          <a:p>
            <a:fld id="{779B6BCE-ED5A-46D6-B0DC-AB5D8F30888D}" type="datetimeFigureOut">
              <a:rPr lang="en-US" smtClean="0"/>
              <a:t>12/4/20</a:t>
            </a:fld>
            <a:endParaRPr lang="en-US" dirty="0"/>
          </a:p>
        </p:txBody>
      </p:sp>
      <p:sp>
        <p:nvSpPr>
          <p:cNvPr id="4" name="Footer Placeholder 3">
            <a:extLst>
              <a:ext uri="{FF2B5EF4-FFF2-40B4-BE49-F238E27FC236}">
                <a16:creationId xmlns:a16="http://schemas.microsoft.com/office/drawing/2014/main" id="{7664A6A5-943D-44E7-9EB7-A602B35BDF4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97F32C0-F48C-401A-9478-7EAAAE5DC3CC}"/>
              </a:ext>
            </a:extLst>
          </p:cNvPr>
          <p:cNvSpPr>
            <a:spLocks noGrp="1"/>
          </p:cNvSpPr>
          <p:nvPr>
            <p:ph type="sldNum" sz="quarter" idx="12"/>
          </p:nvPr>
        </p:nvSpPr>
        <p:spPr/>
        <p:txBody>
          <a:bodyPr/>
          <a:lstStyle/>
          <a:p>
            <a:fld id="{02107CDA-D828-451F-9EFC-C1258E663782}" type="slidenum">
              <a:rPr lang="en-US" smtClean="0"/>
              <a:t>‹#›</a:t>
            </a:fld>
            <a:endParaRPr lang="en-US" dirty="0"/>
          </a:p>
        </p:txBody>
      </p:sp>
    </p:spTree>
    <p:extLst>
      <p:ext uri="{BB962C8B-B14F-4D97-AF65-F5344CB8AC3E}">
        <p14:creationId xmlns:p14="http://schemas.microsoft.com/office/powerpoint/2010/main" val="1535607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5276B1-8628-435B-ACB5-183DBFD379DC}"/>
              </a:ext>
            </a:extLst>
          </p:cNvPr>
          <p:cNvSpPr>
            <a:spLocks noGrp="1"/>
          </p:cNvSpPr>
          <p:nvPr>
            <p:ph type="dt" sz="half" idx="10"/>
          </p:nvPr>
        </p:nvSpPr>
        <p:spPr/>
        <p:txBody>
          <a:bodyPr/>
          <a:lstStyle/>
          <a:p>
            <a:fld id="{779B6BCE-ED5A-46D6-B0DC-AB5D8F30888D}" type="datetimeFigureOut">
              <a:rPr lang="en-US" smtClean="0"/>
              <a:t>12/4/20</a:t>
            </a:fld>
            <a:endParaRPr lang="en-US" dirty="0"/>
          </a:p>
        </p:txBody>
      </p:sp>
      <p:sp>
        <p:nvSpPr>
          <p:cNvPr id="3" name="Footer Placeholder 2">
            <a:extLst>
              <a:ext uri="{FF2B5EF4-FFF2-40B4-BE49-F238E27FC236}">
                <a16:creationId xmlns:a16="http://schemas.microsoft.com/office/drawing/2014/main" id="{A8B730AB-7E63-40E9-AA77-38A14F0EB6E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7D22756-F065-45EA-9353-4054AE6944B5}"/>
              </a:ext>
            </a:extLst>
          </p:cNvPr>
          <p:cNvSpPr>
            <a:spLocks noGrp="1"/>
          </p:cNvSpPr>
          <p:nvPr>
            <p:ph type="sldNum" sz="quarter" idx="12"/>
          </p:nvPr>
        </p:nvSpPr>
        <p:spPr/>
        <p:txBody>
          <a:bodyPr/>
          <a:lstStyle/>
          <a:p>
            <a:fld id="{02107CDA-D828-451F-9EFC-C1258E663782}" type="slidenum">
              <a:rPr lang="en-US" smtClean="0"/>
              <a:t>‹#›</a:t>
            </a:fld>
            <a:endParaRPr lang="en-US" dirty="0"/>
          </a:p>
        </p:txBody>
      </p:sp>
    </p:spTree>
    <p:extLst>
      <p:ext uri="{BB962C8B-B14F-4D97-AF65-F5344CB8AC3E}">
        <p14:creationId xmlns:p14="http://schemas.microsoft.com/office/powerpoint/2010/main" val="4051145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624BA-C2B3-4EB9-A030-A01BC2D69D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68545E-DAD6-40E7-B8BC-215681E5766D}"/>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D941DC3-6941-408E-A57D-BF38929877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4ACCFC4-95A8-4C81-8F0D-BD22386A3012}"/>
              </a:ext>
            </a:extLst>
          </p:cNvPr>
          <p:cNvSpPr>
            <a:spLocks noGrp="1"/>
          </p:cNvSpPr>
          <p:nvPr>
            <p:ph type="dt" sz="half" idx="10"/>
          </p:nvPr>
        </p:nvSpPr>
        <p:spPr/>
        <p:txBody>
          <a:bodyPr/>
          <a:lstStyle/>
          <a:p>
            <a:fld id="{779B6BCE-ED5A-46D6-B0DC-AB5D8F30888D}" type="datetimeFigureOut">
              <a:rPr lang="en-US" smtClean="0"/>
              <a:t>12/4/20</a:t>
            </a:fld>
            <a:endParaRPr lang="en-US" dirty="0"/>
          </a:p>
        </p:txBody>
      </p:sp>
      <p:sp>
        <p:nvSpPr>
          <p:cNvPr id="6" name="Footer Placeholder 5">
            <a:extLst>
              <a:ext uri="{FF2B5EF4-FFF2-40B4-BE49-F238E27FC236}">
                <a16:creationId xmlns:a16="http://schemas.microsoft.com/office/drawing/2014/main" id="{827693A3-A153-4009-946F-9F653103470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14CF8FD-1FE0-444B-B23C-321D7C8DE687}"/>
              </a:ext>
            </a:extLst>
          </p:cNvPr>
          <p:cNvSpPr>
            <a:spLocks noGrp="1"/>
          </p:cNvSpPr>
          <p:nvPr>
            <p:ph type="sldNum" sz="quarter" idx="12"/>
          </p:nvPr>
        </p:nvSpPr>
        <p:spPr/>
        <p:txBody>
          <a:bodyPr/>
          <a:lstStyle/>
          <a:p>
            <a:fld id="{02107CDA-D828-451F-9EFC-C1258E663782}" type="slidenum">
              <a:rPr lang="en-US" smtClean="0"/>
              <a:t>‹#›</a:t>
            </a:fld>
            <a:endParaRPr lang="en-US" dirty="0"/>
          </a:p>
        </p:txBody>
      </p:sp>
    </p:spTree>
    <p:extLst>
      <p:ext uri="{BB962C8B-B14F-4D97-AF65-F5344CB8AC3E}">
        <p14:creationId xmlns:p14="http://schemas.microsoft.com/office/powerpoint/2010/main" val="1953999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61F2F-3EC2-4406-AE0D-5221CAFF5B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2D81E0B-2CBE-4BD3-8885-218C0AE020F1}"/>
              </a:ext>
            </a:extLst>
          </p:cNvPr>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D3EE8976-7040-4B9F-931C-FF375BDA87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65100F0-D1A0-467F-A2BB-F1F428FCA34B}"/>
              </a:ext>
            </a:extLst>
          </p:cNvPr>
          <p:cNvSpPr>
            <a:spLocks noGrp="1"/>
          </p:cNvSpPr>
          <p:nvPr>
            <p:ph type="dt" sz="half" idx="10"/>
          </p:nvPr>
        </p:nvSpPr>
        <p:spPr/>
        <p:txBody>
          <a:bodyPr/>
          <a:lstStyle/>
          <a:p>
            <a:fld id="{779B6BCE-ED5A-46D6-B0DC-AB5D8F30888D}" type="datetimeFigureOut">
              <a:rPr lang="en-US" smtClean="0"/>
              <a:t>12/4/20</a:t>
            </a:fld>
            <a:endParaRPr lang="en-US" dirty="0"/>
          </a:p>
        </p:txBody>
      </p:sp>
      <p:sp>
        <p:nvSpPr>
          <p:cNvPr id="6" name="Footer Placeholder 5">
            <a:extLst>
              <a:ext uri="{FF2B5EF4-FFF2-40B4-BE49-F238E27FC236}">
                <a16:creationId xmlns:a16="http://schemas.microsoft.com/office/drawing/2014/main" id="{978AAF2D-E0BA-4607-B69C-9A71B2A344D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94B107B-B74E-4D16-8828-852C66635EF5}"/>
              </a:ext>
            </a:extLst>
          </p:cNvPr>
          <p:cNvSpPr>
            <a:spLocks noGrp="1"/>
          </p:cNvSpPr>
          <p:nvPr>
            <p:ph type="sldNum" sz="quarter" idx="12"/>
          </p:nvPr>
        </p:nvSpPr>
        <p:spPr/>
        <p:txBody>
          <a:bodyPr/>
          <a:lstStyle/>
          <a:p>
            <a:fld id="{02107CDA-D828-451F-9EFC-C1258E663782}" type="slidenum">
              <a:rPr lang="en-US" smtClean="0"/>
              <a:t>‹#›</a:t>
            </a:fld>
            <a:endParaRPr lang="en-US" dirty="0"/>
          </a:p>
        </p:txBody>
      </p:sp>
    </p:spTree>
    <p:extLst>
      <p:ext uri="{BB962C8B-B14F-4D97-AF65-F5344CB8AC3E}">
        <p14:creationId xmlns:p14="http://schemas.microsoft.com/office/powerpoint/2010/main" val="20662652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45B53A-62A0-4453-9E28-0C2BD2A72481}"/>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E985F71-BE32-4483-B53E-96EE926563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CCAE4C-67D9-4639-8061-01401C82E33B}"/>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9B6BCE-ED5A-46D6-B0DC-AB5D8F30888D}" type="datetimeFigureOut">
              <a:rPr lang="en-US" smtClean="0"/>
              <a:t>12/4/20</a:t>
            </a:fld>
            <a:endParaRPr lang="en-US" dirty="0"/>
          </a:p>
        </p:txBody>
      </p:sp>
      <p:sp>
        <p:nvSpPr>
          <p:cNvPr id="5" name="Footer Placeholder 4">
            <a:extLst>
              <a:ext uri="{FF2B5EF4-FFF2-40B4-BE49-F238E27FC236}">
                <a16:creationId xmlns:a16="http://schemas.microsoft.com/office/drawing/2014/main" id="{D30A319A-24D5-433B-B155-24FB788CD30D}"/>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8DF1CEF0-415A-40CA-9288-1F0B7B6D0EC4}"/>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107CDA-D828-451F-9EFC-C1258E663782}" type="slidenum">
              <a:rPr lang="en-US" smtClean="0"/>
              <a:t>‹#›</a:t>
            </a:fld>
            <a:endParaRPr lang="en-US" dirty="0"/>
          </a:p>
        </p:txBody>
      </p:sp>
    </p:spTree>
    <p:extLst>
      <p:ext uri="{BB962C8B-B14F-4D97-AF65-F5344CB8AC3E}">
        <p14:creationId xmlns:p14="http://schemas.microsoft.com/office/powerpoint/2010/main" val="16602820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jp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iaqsolutionsinc.net/products" TargetMode="Externa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hyperlink" Target="https://www.ashrae.org/file%20library/technical%20resources/covid-19/ashrae-reopening-schools-and-universities-c19-guidance.pdf" TargetMode="External"/><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hyperlink" Target="https://www.cdph.ca.gov/Programs/CCDPHP/DEODC/EHLB/IAQ/CDPH%20Document%20Library/IAQ%20paper%20on%20school%20ventilation%20filtration%20viral%20transmission.pdf"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s://neyra.com/products/sealers/sunshield/" TargetMode="Externa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eron Flying Up Side View | Custom-Designed Illustrations ~ Creative Market">
            <a:extLst>
              <a:ext uri="{FF2B5EF4-FFF2-40B4-BE49-F238E27FC236}">
                <a16:creationId xmlns:a16="http://schemas.microsoft.com/office/drawing/2014/main" id="{695A25C3-0629-40B6-9251-ABA2321324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2650" y="5018297"/>
            <a:ext cx="1911505" cy="127503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AFCE0D8-7C02-4A2C-9CD8-58A24E9DFB31}"/>
              </a:ext>
            </a:extLst>
          </p:cNvPr>
          <p:cNvSpPr>
            <a:spLocks noGrp="1"/>
          </p:cNvSpPr>
          <p:nvPr>
            <p:ph type="ctrTitle"/>
          </p:nvPr>
        </p:nvSpPr>
        <p:spPr>
          <a:xfrm>
            <a:off x="0" y="152386"/>
            <a:ext cx="12192000" cy="997769"/>
          </a:xfrm>
        </p:spPr>
        <p:txBody>
          <a:bodyPr>
            <a:normAutofit/>
          </a:bodyPr>
          <a:lstStyle/>
          <a:p>
            <a:r>
              <a:rPr lang="en-US" dirty="0">
                <a:solidFill>
                  <a:srgbClr val="CB602E"/>
                </a:solidFill>
                <a:latin typeface="Gill Sans" panose="020B0502020104020203" pitchFamily="34" charset="-79"/>
                <a:cs typeface="Gill Sans" panose="020B0502020104020203" pitchFamily="34" charset="-79"/>
              </a:rPr>
              <a:t>HILLCREST MIDDLE SCHOOL</a:t>
            </a:r>
          </a:p>
        </p:txBody>
      </p:sp>
      <p:sp>
        <p:nvSpPr>
          <p:cNvPr id="3" name="Subtitle 2">
            <a:extLst>
              <a:ext uri="{FF2B5EF4-FFF2-40B4-BE49-F238E27FC236}">
                <a16:creationId xmlns:a16="http://schemas.microsoft.com/office/drawing/2014/main" id="{4E61999E-5FB7-4AC0-8422-4E5750602D2A}"/>
              </a:ext>
            </a:extLst>
          </p:cNvPr>
          <p:cNvSpPr>
            <a:spLocks noGrp="1"/>
          </p:cNvSpPr>
          <p:nvPr>
            <p:ph type="subTitle" idx="1"/>
          </p:nvPr>
        </p:nvSpPr>
        <p:spPr>
          <a:xfrm>
            <a:off x="0" y="1074540"/>
            <a:ext cx="12191998" cy="400582"/>
          </a:xfrm>
        </p:spPr>
        <p:txBody>
          <a:bodyPr>
            <a:normAutofit lnSpcReduction="10000"/>
          </a:bodyPr>
          <a:lstStyle/>
          <a:p>
            <a:r>
              <a:rPr lang="en-US" dirty="0">
                <a:solidFill>
                  <a:srgbClr val="6B6057"/>
                </a:solidFill>
                <a:latin typeface="Gill Sans" panose="020B0502020104020203" pitchFamily="34" charset="-79"/>
                <a:cs typeface="Gill Sans" panose="020B0502020104020203" pitchFamily="34" charset="-79"/>
              </a:rPr>
              <a:t>HEAT MITIGATION STUDY</a:t>
            </a:r>
          </a:p>
        </p:txBody>
      </p:sp>
      <p:pic>
        <p:nvPicPr>
          <p:cNvPr id="5" name="Picture 4">
            <a:extLst>
              <a:ext uri="{FF2B5EF4-FFF2-40B4-BE49-F238E27FC236}">
                <a16:creationId xmlns:a16="http://schemas.microsoft.com/office/drawing/2014/main" id="{7228F065-0DBF-4147-9242-94C7A84189B9}"/>
              </a:ext>
            </a:extLst>
          </p:cNvPr>
          <p:cNvPicPr>
            <a:picLocks noChangeAspect="1"/>
          </p:cNvPicPr>
          <p:nvPr/>
        </p:nvPicPr>
        <p:blipFill rotWithShape="1">
          <a:blip r:embed="rId4">
            <a:extLst>
              <a:ext uri="{28A0092B-C50C-407E-A947-70E740481C1C}">
                <a14:useLocalDpi xmlns:a14="http://schemas.microsoft.com/office/drawing/2010/main" val="0"/>
              </a:ext>
            </a:extLst>
          </a:blip>
          <a:srcRect r="70261"/>
          <a:stretch/>
        </p:blipFill>
        <p:spPr>
          <a:xfrm>
            <a:off x="940816" y="4874566"/>
            <a:ext cx="1668761" cy="1597152"/>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2C741FDF-0728-4EDB-BA2C-368942C348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09577" y="5376249"/>
            <a:ext cx="2100446" cy="514095"/>
          </a:xfrm>
          <a:prstGeom prst="rect">
            <a:avLst/>
          </a:prstGeom>
        </p:spPr>
      </p:pic>
      <p:pic>
        <p:nvPicPr>
          <p:cNvPr id="1026" name="Picture 2">
            <a:extLst>
              <a:ext uri="{FF2B5EF4-FFF2-40B4-BE49-F238E27FC236}">
                <a16:creationId xmlns:a16="http://schemas.microsoft.com/office/drawing/2014/main" id="{1293C50F-DB9B-4772-9531-3AD2636BDA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09325" y="5266008"/>
            <a:ext cx="2292623" cy="720539"/>
          </a:xfrm>
          <a:prstGeom prst="rect">
            <a:avLst/>
          </a:prstGeom>
          <a:solidFill>
            <a:schemeClr val="tx1">
              <a:lumMod val="65000"/>
              <a:lumOff val="35000"/>
            </a:schemeClr>
          </a:solidFill>
        </p:spPr>
      </p:pic>
      <p:pic>
        <p:nvPicPr>
          <p:cNvPr id="1028" name="Picture 4" descr="Local Control and Accountability Plan Board of Trustees: June 2016 Year 3">
            <a:extLst>
              <a:ext uri="{FF2B5EF4-FFF2-40B4-BE49-F238E27FC236}">
                <a16:creationId xmlns:a16="http://schemas.microsoft.com/office/drawing/2014/main" id="{56EC2622-C04A-43B1-9274-C77936B192D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20343" y="4577673"/>
            <a:ext cx="1986507" cy="159715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1C5D18F6-EC7C-4C74-A279-2EC8F9219CFE}"/>
              </a:ext>
            </a:extLst>
          </p:cNvPr>
          <p:cNvSpPr/>
          <p:nvPr/>
        </p:nvSpPr>
        <p:spPr>
          <a:xfrm>
            <a:off x="0" y="1466105"/>
            <a:ext cx="12191999" cy="792718"/>
          </a:xfrm>
          <a:prstGeom prst="rect">
            <a:avLst/>
          </a:prstGeom>
        </p:spPr>
        <p:txBody>
          <a:bodyPr wrap="square">
            <a:spAutoFit/>
          </a:bodyPr>
          <a:lstStyle/>
          <a:p>
            <a:pPr algn="ctr">
              <a:lnSpc>
                <a:spcPct val="13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200" dirty="0">
                <a:latin typeface="Futura LT Book" panose="02000504030000020003" pitchFamily="2" charset="0"/>
                <a:ea typeface="Times New Roman" panose="02020603050405020304" pitchFamily="18" charset="0"/>
                <a:cs typeface="Gill Sans" panose="020B0502020104020203"/>
              </a:rPr>
              <a:t>Prepared for </a:t>
            </a:r>
            <a:r>
              <a:rPr lang="en-US" sz="1200" dirty="0" err="1">
                <a:latin typeface="Futura LT Book" panose="02000504030000020003" pitchFamily="2" charset="0"/>
                <a:ea typeface="Times New Roman" panose="02020603050405020304" pitchFamily="18" charset="0"/>
                <a:cs typeface="Gill Sans" panose="020B0502020104020203"/>
              </a:rPr>
              <a:t>Gravenstein</a:t>
            </a:r>
            <a:r>
              <a:rPr lang="en-US" sz="1200" dirty="0">
                <a:latin typeface="Futura LT Book" panose="02000504030000020003" pitchFamily="2" charset="0"/>
                <a:ea typeface="Times New Roman" panose="02020603050405020304" pitchFamily="18" charset="0"/>
                <a:cs typeface="Gill Sans" panose="020B0502020104020203"/>
              </a:rPr>
              <a:t> Union School District</a:t>
            </a:r>
            <a:endParaRPr lang="en-US" sz="1200" dirty="0">
              <a:latin typeface="Helvetica Light"/>
              <a:ea typeface="Times New Roman" panose="02020603050405020304" pitchFamily="18" charset="0"/>
              <a:cs typeface="Gill Sans" panose="020B0502020104020203"/>
            </a:endParaRPr>
          </a:p>
          <a:p>
            <a:pPr algn="ctr">
              <a:lnSpc>
                <a:spcPct val="13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200" dirty="0">
                <a:latin typeface="Futura LT Book" panose="02000504030000020003" pitchFamily="2" charset="0"/>
                <a:ea typeface="Times New Roman" panose="02020603050405020304" pitchFamily="18" charset="0"/>
                <a:cs typeface="Gill Sans" panose="020B0502020104020203"/>
              </a:rPr>
              <a:t>December 2020</a:t>
            </a:r>
            <a:endParaRPr lang="en-US" sz="1200" dirty="0">
              <a:latin typeface="Helvetica Light"/>
              <a:ea typeface="Times New Roman" panose="02020603050405020304" pitchFamily="18" charset="0"/>
              <a:cs typeface="Gill Sans" panose="020B0502020104020203"/>
            </a:endParaRPr>
          </a:p>
          <a:p>
            <a:pPr algn="ctr">
              <a:lnSpc>
                <a:spcPct val="13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200" dirty="0">
                <a:latin typeface="Futura LT Book" panose="02000504030000020003" pitchFamily="2" charset="0"/>
                <a:ea typeface="Times New Roman" panose="02020603050405020304" pitchFamily="18" charset="0"/>
                <a:cs typeface="Gill Sans" panose="020B0502020104020203"/>
              </a:rPr>
              <a:t>QKA Job number: 1889.00</a:t>
            </a:r>
            <a:endParaRPr lang="en-US" sz="1200" dirty="0">
              <a:effectLst/>
              <a:latin typeface="Helvetica Light"/>
              <a:ea typeface="Times New Roman" panose="02020603050405020304" pitchFamily="18" charset="0"/>
              <a:cs typeface="Gill Sans" panose="020B0502020104020203"/>
            </a:endParaRPr>
          </a:p>
        </p:txBody>
      </p:sp>
      <p:grpSp>
        <p:nvGrpSpPr>
          <p:cNvPr id="12" name="Group 11">
            <a:extLst>
              <a:ext uri="{FF2B5EF4-FFF2-40B4-BE49-F238E27FC236}">
                <a16:creationId xmlns:a16="http://schemas.microsoft.com/office/drawing/2014/main" id="{40C87564-BF3D-49FB-A4BD-C485305F6CEF}"/>
              </a:ext>
            </a:extLst>
          </p:cNvPr>
          <p:cNvGrpSpPr/>
          <p:nvPr/>
        </p:nvGrpSpPr>
        <p:grpSpPr>
          <a:xfrm>
            <a:off x="2273117" y="2509664"/>
            <a:ext cx="7645764" cy="1935317"/>
            <a:chOff x="713740" y="2509664"/>
            <a:chExt cx="7645764" cy="1935317"/>
          </a:xfrm>
        </p:grpSpPr>
        <p:pic>
          <p:nvPicPr>
            <p:cNvPr id="19" name="Picture 18">
              <a:extLst>
                <a:ext uri="{FF2B5EF4-FFF2-40B4-BE49-F238E27FC236}">
                  <a16:creationId xmlns:a16="http://schemas.microsoft.com/office/drawing/2014/main" id="{E498C033-318C-4F68-8648-2C70E5A20A41}"/>
                </a:ext>
              </a:extLst>
            </p:cNvPr>
            <p:cNvPicPr/>
            <p:nvPr/>
          </p:nvPicPr>
          <p:blipFill>
            <a:blip r:embed="rId8"/>
            <a:stretch>
              <a:fillRect/>
            </a:stretch>
          </p:blipFill>
          <p:spPr bwMode="auto">
            <a:xfrm>
              <a:off x="713740" y="2524741"/>
              <a:ext cx="2560320" cy="1920240"/>
            </a:xfrm>
            <a:prstGeom prst="rect">
              <a:avLst/>
            </a:prstGeom>
            <a:noFill/>
            <a:ln w="9525">
              <a:noFill/>
              <a:miter lim="800000"/>
              <a:headEnd/>
              <a:tailEnd/>
            </a:ln>
          </p:spPr>
        </p:pic>
        <p:pic>
          <p:nvPicPr>
            <p:cNvPr id="20" name="Picture 19">
              <a:extLst>
                <a:ext uri="{FF2B5EF4-FFF2-40B4-BE49-F238E27FC236}">
                  <a16:creationId xmlns:a16="http://schemas.microsoft.com/office/drawing/2014/main" id="{49B07396-545E-4C36-8593-A81FB9B27321}"/>
                </a:ext>
              </a:extLst>
            </p:cNvPr>
            <p:cNvPicPr/>
            <p:nvPr/>
          </p:nvPicPr>
          <p:blipFill>
            <a:blip r:embed="rId9"/>
            <a:stretch>
              <a:fillRect/>
            </a:stretch>
          </p:blipFill>
          <p:spPr bwMode="auto">
            <a:xfrm>
              <a:off x="3274060" y="2509664"/>
              <a:ext cx="2560320" cy="1920240"/>
            </a:xfrm>
            <a:prstGeom prst="rect">
              <a:avLst/>
            </a:prstGeom>
            <a:noFill/>
            <a:ln w="9525">
              <a:noFill/>
              <a:miter lim="800000"/>
              <a:headEnd/>
              <a:tailEnd/>
            </a:ln>
          </p:spPr>
        </p:pic>
        <p:pic>
          <p:nvPicPr>
            <p:cNvPr id="22" name="Picture 21">
              <a:extLst>
                <a:ext uri="{FF2B5EF4-FFF2-40B4-BE49-F238E27FC236}">
                  <a16:creationId xmlns:a16="http://schemas.microsoft.com/office/drawing/2014/main" id="{88E3C544-06F8-4395-840C-3887CA7C5590}"/>
                </a:ext>
              </a:extLst>
            </p:cNvPr>
            <p:cNvPicPr/>
            <p:nvPr/>
          </p:nvPicPr>
          <p:blipFill>
            <a:blip r:embed="rId8"/>
            <a:stretch>
              <a:fillRect/>
            </a:stretch>
          </p:blipFill>
          <p:spPr bwMode="auto">
            <a:xfrm>
              <a:off x="5799184" y="2509664"/>
              <a:ext cx="2560320" cy="1920240"/>
            </a:xfrm>
            <a:prstGeom prst="rect">
              <a:avLst/>
            </a:prstGeom>
            <a:noFill/>
            <a:ln w="9525">
              <a:noFill/>
              <a:miter lim="800000"/>
              <a:headEnd/>
              <a:tailEnd/>
            </a:ln>
          </p:spPr>
        </p:pic>
      </p:grpSp>
      <p:sp>
        <p:nvSpPr>
          <p:cNvPr id="14" name="Rectangle 13">
            <a:extLst>
              <a:ext uri="{FF2B5EF4-FFF2-40B4-BE49-F238E27FC236}">
                <a16:creationId xmlns:a16="http://schemas.microsoft.com/office/drawing/2014/main" id="{212F749C-191D-4486-AB4D-04CFAE9FF3A6}"/>
              </a:ext>
            </a:extLst>
          </p:cNvPr>
          <p:cNvSpPr/>
          <p:nvPr/>
        </p:nvSpPr>
        <p:spPr>
          <a:xfrm>
            <a:off x="0" y="6595479"/>
            <a:ext cx="12192000" cy="262521"/>
          </a:xfrm>
          <a:prstGeom prst="rect">
            <a:avLst/>
          </a:prstGeom>
          <a:solidFill>
            <a:srgbClr val="CB6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CB602E"/>
              </a:highlight>
            </a:endParaRPr>
          </a:p>
        </p:txBody>
      </p:sp>
    </p:spTree>
    <p:extLst>
      <p:ext uri="{BB962C8B-B14F-4D97-AF65-F5344CB8AC3E}">
        <p14:creationId xmlns:p14="http://schemas.microsoft.com/office/powerpoint/2010/main" val="33900328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Energy Modeling of Dedicated Outdoor Air System, DOAS, for a Small Co…">
            <a:extLst>
              <a:ext uri="{FF2B5EF4-FFF2-40B4-BE49-F238E27FC236}">
                <a16:creationId xmlns:a16="http://schemas.microsoft.com/office/drawing/2014/main" id="{CB957361-B83D-4E0B-B2C5-8D2C4FF16E2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877"/>
          <a:stretch/>
        </p:blipFill>
        <p:spPr bwMode="auto">
          <a:xfrm>
            <a:off x="2862623" y="3754333"/>
            <a:ext cx="2681042" cy="1733550"/>
          </a:xfrm>
          <a:prstGeom prst="rect">
            <a:avLst/>
          </a:prstGeom>
          <a:noFill/>
          <a:extLst>
            <a:ext uri="{909E8E84-426E-40DD-AFC4-6F175D3DCCD1}">
              <a14:hiddenFill xmlns:a14="http://schemas.microsoft.com/office/drawing/2010/main">
                <a:solidFill>
                  <a:srgbClr val="FFFFFF"/>
                </a:solidFill>
              </a14:hiddenFill>
            </a:ext>
          </a:extLst>
        </p:spPr>
      </p:pic>
      <p:sp>
        <p:nvSpPr>
          <p:cNvPr id="4" name="Subtitle 2">
            <a:extLst>
              <a:ext uri="{FF2B5EF4-FFF2-40B4-BE49-F238E27FC236}">
                <a16:creationId xmlns:a16="http://schemas.microsoft.com/office/drawing/2014/main" id="{92769C35-99CF-4276-A5ED-E907435402B1}"/>
              </a:ext>
            </a:extLst>
          </p:cNvPr>
          <p:cNvSpPr txBox="1">
            <a:spLocks/>
          </p:cNvSpPr>
          <p:nvPr/>
        </p:nvSpPr>
        <p:spPr>
          <a:xfrm>
            <a:off x="0" y="140815"/>
            <a:ext cx="5181600" cy="5576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rgbClr val="CB602E"/>
                </a:solidFill>
                <a:latin typeface="Gill Sans" panose="020B0502020104020203" pitchFamily="34" charset="-79"/>
                <a:cs typeface="Gill Sans" panose="020B0502020104020203" pitchFamily="34" charset="-79"/>
              </a:rPr>
              <a:t>RECOMMENDATIONS – MECHANICAL</a:t>
            </a:r>
          </a:p>
        </p:txBody>
      </p:sp>
      <p:sp>
        <p:nvSpPr>
          <p:cNvPr id="3" name="TextBox 2">
            <a:extLst>
              <a:ext uri="{FF2B5EF4-FFF2-40B4-BE49-F238E27FC236}">
                <a16:creationId xmlns:a16="http://schemas.microsoft.com/office/drawing/2014/main" id="{E6504F74-17AB-4DFC-83D4-06CA717AA6B5}"/>
              </a:ext>
            </a:extLst>
          </p:cNvPr>
          <p:cNvSpPr txBox="1"/>
          <p:nvPr/>
        </p:nvSpPr>
        <p:spPr>
          <a:xfrm>
            <a:off x="5379705" y="140815"/>
            <a:ext cx="6775455" cy="6237541"/>
          </a:xfrm>
          <a:prstGeom prst="rect">
            <a:avLst/>
          </a:prstGeom>
          <a:noFill/>
        </p:spPr>
        <p:txBody>
          <a:bodyPr wrap="square" rtlCol="0">
            <a:spAutoFit/>
          </a:bodyPr>
          <a:lstStyle/>
          <a:p>
            <a:pPr marL="0" marR="0">
              <a:lnSpc>
                <a:spcPct val="107000"/>
              </a:lnSpc>
              <a:spcBef>
                <a:spcPts val="0"/>
              </a:spcBef>
              <a:spcAft>
                <a:spcPts val="800"/>
              </a:spcAft>
            </a:pPr>
            <a:r>
              <a:rPr lang="en-US" sz="1200" b="1" dirty="0">
                <a:solidFill>
                  <a:srgbClr val="6B6057"/>
                </a:solidFill>
                <a:effectLst/>
                <a:latin typeface="Arial" panose="020B0604020202020204" pitchFamily="34" charset="0"/>
                <a:ea typeface="Calibri" panose="020F0502020204030204" pitchFamily="34" charset="0"/>
                <a:cs typeface="Arial" panose="020B0604020202020204" pitchFamily="34" charset="0"/>
              </a:rPr>
              <a:t>Level 2 Recommendations:</a:t>
            </a:r>
            <a:endParaRPr lang="en-US" sz="1200" dirty="0">
              <a:solidFill>
                <a:srgbClr val="6B6057"/>
              </a:solidFill>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200" dirty="0">
                <a:solidFill>
                  <a:srgbClr val="6B6057"/>
                </a:solidFill>
                <a:effectLst/>
                <a:latin typeface="Arial" panose="020B0604020202020204" pitchFamily="34" charset="0"/>
                <a:ea typeface="Calibri" panose="020F0502020204030204" pitchFamily="34" charset="0"/>
                <a:cs typeface="Arial" panose="020B0604020202020204" pitchFamily="34" charset="0"/>
              </a:rPr>
              <a:t>Two reasonable options are available for classroom heat mitigation. The intent is to provide tempered (neutral temperature between 65⁰ F. to 70⁰ F.) outside ventilation air introduced into the classrooms. Size equipment for 30% beyond minimum Title-24 Part-6 ventilation requirements and add CO2 sensor controls within the occupied space.  </a:t>
            </a:r>
          </a:p>
          <a:p>
            <a:pPr marR="0" lvl="0">
              <a:lnSpc>
                <a:spcPct val="107000"/>
              </a:lnSpc>
              <a:spcBef>
                <a:spcPts val="0"/>
              </a:spcBef>
              <a:spcAft>
                <a:spcPts val="0"/>
              </a:spcAft>
            </a:pPr>
            <a:r>
              <a:rPr lang="en-US" sz="1200" b="1" dirty="0">
                <a:solidFill>
                  <a:srgbClr val="6B6057"/>
                </a:solidFill>
                <a:effectLst/>
                <a:latin typeface="Arial" panose="020B0604020202020204" pitchFamily="34" charset="0"/>
                <a:ea typeface="Calibri" panose="020F0502020204030204" pitchFamily="34" charset="0"/>
                <a:cs typeface="Arial" panose="020B0604020202020204" pitchFamily="34" charset="0"/>
              </a:rPr>
              <a:t>Option 1: </a:t>
            </a:r>
            <a:r>
              <a:rPr lang="en-US" sz="1200" dirty="0">
                <a:solidFill>
                  <a:srgbClr val="6B6057"/>
                </a:solidFill>
                <a:effectLst/>
                <a:latin typeface="Arial" panose="020B0604020202020204" pitchFamily="34" charset="0"/>
                <a:ea typeface="Calibri" panose="020F0502020204030204" pitchFamily="34" charset="0"/>
                <a:cs typeface="Arial" panose="020B0604020202020204" pitchFamily="34" charset="0"/>
              </a:rPr>
              <a:t>Provide Variable Refrigerant Flow (VRF) systems comprising of centrally located outdoor heat pumps at grade level, retrofit direct expansion (DX) vertical coils directly behind the outside air louvers, pre-heated/pre-cooled air temperature sensors and associated refrigerant piping from the heat pumps to the DX coils. This would utilize the existing fresh air pathways and existing HVAC system to enhance space conditioning and outside air flow to the space. This strategy is intended to temper the outside air but not provide full space conditioning in cooling mode. This concept will serve four (4) classrooms with one outdoor unit. These systems have electrical system impacts and would be classified as a Deferred Maintenance project which probably won’t require DSA review. </a:t>
            </a:r>
          </a:p>
          <a:p>
            <a:pPr marL="457200" marR="0">
              <a:lnSpc>
                <a:spcPct val="107000"/>
              </a:lnSpc>
              <a:spcBef>
                <a:spcPts val="0"/>
              </a:spcBef>
              <a:spcAft>
                <a:spcPts val="0"/>
              </a:spcAft>
            </a:pPr>
            <a:r>
              <a:rPr lang="en-US" sz="1200" dirty="0">
                <a:solidFill>
                  <a:srgbClr val="6B6057"/>
                </a:solidFill>
                <a:effectLst/>
                <a:latin typeface="Arial" panose="020B0604020202020204" pitchFamily="34" charset="0"/>
                <a:ea typeface="Calibri" panose="020F0502020204030204" pitchFamily="34" charset="0"/>
                <a:cs typeface="Arial" panose="020B0604020202020204" pitchFamily="34" charset="0"/>
              </a:rPr>
              <a:t> </a:t>
            </a:r>
          </a:p>
          <a:p>
            <a:pPr marR="0" lvl="0">
              <a:lnSpc>
                <a:spcPct val="107000"/>
              </a:lnSpc>
              <a:spcBef>
                <a:spcPts val="0"/>
              </a:spcBef>
              <a:spcAft>
                <a:spcPts val="0"/>
              </a:spcAft>
            </a:pPr>
            <a:r>
              <a:rPr lang="en-US" sz="1200" b="1" dirty="0">
                <a:solidFill>
                  <a:srgbClr val="6B6057"/>
                </a:solidFill>
                <a:effectLst/>
                <a:latin typeface="Arial" panose="020B0604020202020204" pitchFamily="34" charset="0"/>
                <a:ea typeface="Calibri" panose="020F0502020204030204" pitchFamily="34" charset="0"/>
                <a:cs typeface="Arial" panose="020B0604020202020204" pitchFamily="34" charset="0"/>
              </a:rPr>
              <a:t>Option 2: </a:t>
            </a:r>
            <a:r>
              <a:rPr lang="en-US" sz="1200" dirty="0">
                <a:solidFill>
                  <a:srgbClr val="6B6057"/>
                </a:solidFill>
                <a:effectLst/>
                <a:latin typeface="Arial" panose="020B0604020202020204" pitchFamily="34" charset="0"/>
                <a:ea typeface="Calibri" panose="020F0502020204030204" pitchFamily="34" charset="0"/>
                <a:cs typeface="Arial" panose="020B0604020202020204" pitchFamily="34" charset="0"/>
              </a:rPr>
              <a:t>provide packaged Dedicated Outdoor Air Systems (DOAS) units, with or without heat recovery, with MERV-13 or better filters on the roofs centrally located with exposed distribution ductwork to each classroom. These units are designed to heat and cool 100% outside ventilation air to the desired range of neutral air temperatures. This strategy is intended to temper the outside air but not provide full space conditioning in cooling mode. This concept will serve four (4) classrooms with one outdoor unit. These systems will have electrical and structural impacts and will require DSA review and approval.  The heat recovery option would be th</a:t>
            </a:r>
            <a:r>
              <a:rPr lang="en-US" sz="1200" dirty="0">
                <a:solidFill>
                  <a:srgbClr val="6B6057"/>
                </a:solidFill>
                <a:latin typeface="Arial" panose="020B0604020202020204" pitchFamily="34" charset="0"/>
                <a:ea typeface="Calibri" panose="020F0502020204030204" pitchFamily="34" charset="0"/>
                <a:cs typeface="Arial" panose="020B0604020202020204" pitchFamily="34" charset="0"/>
              </a:rPr>
              <a:t>e most efficient option utilizing heat recovery from the exhaust air stream to heat or cool the incoming air.  </a:t>
            </a:r>
            <a:r>
              <a:rPr lang="en-US" sz="1200" dirty="0">
                <a:solidFill>
                  <a:srgbClr val="6B6057"/>
                </a:solidFill>
                <a:effectLst/>
                <a:latin typeface="Arial" panose="020B0604020202020204" pitchFamily="34" charset="0"/>
                <a:ea typeface="Calibri" panose="020F0502020204030204" pitchFamily="34" charset="0"/>
                <a:cs typeface="Arial" panose="020B0604020202020204" pitchFamily="34" charset="0"/>
              </a:rPr>
              <a:t>There are no air pressure relief measures in the classrooms; therefore, add a barometric relief grille, duct, damper and exhaust cap on roof or exterior wall in each classroom. This will allow the tempered air quantity introduced into the classrooms from the DOAS units to be relieved to outdoors.</a:t>
            </a:r>
          </a:p>
          <a:p>
            <a:pPr marR="0" lvl="0">
              <a:lnSpc>
                <a:spcPct val="107000"/>
              </a:lnSpc>
              <a:spcBef>
                <a:spcPts val="0"/>
              </a:spcBef>
              <a:spcAft>
                <a:spcPts val="0"/>
              </a:spcAft>
            </a:pPr>
            <a:endParaRPr lang="en-US" sz="1200" dirty="0">
              <a:solidFill>
                <a:srgbClr val="6B6057"/>
              </a:solidFill>
              <a:effectLst/>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spcAft>
                <a:spcPts val="0"/>
              </a:spcAft>
            </a:pPr>
            <a:endParaRPr lang="en-US" sz="1200" dirty="0">
              <a:solidFill>
                <a:srgbClr val="6B6057"/>
              </a:solidFill>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1000"/>
              </a:spcAft>
            </a:pPr>
            <a:r>
              <a:rPr lang="en-US" sz="1200" b="1" dirty="0">
                <a:solidFill>
                  <a:srgbClr val="6B6057"/>
                </a:solidFill>
                <a:latin typeface="Arial" panose="020B0604020202020204" pitchFamily="34" charset="0"/>
                <a:ea typeface="Calibri" panose="020F0502020204030204" pitchFamily="34" charset="0"/>
                <a:cs typeface="Arial" panose="020B0604020202020204" pitchFamily="34" charset="0"/>
              </a:rPr>
              <a:t>Note: </a:t>
            </a:r>
            <a:r>
              <a:rPr lang="en-US" sz="1200" dirty="0">
                <a:solidFill>
                  <a:srgbClr val="6B6057"/>
                </a:solidFill>
                <a:latin typeface="Arial" panose="020B0604020202020204" pitchFamily="34" charset="0"/>
                <a:ea typeface="Calibri" panose="020F0502020204030204" pitchFamily="34" charset="0"/>
                <a:cs typeface="Arial" panose="020B0604020202020204" pitchFamily="34" charset="0"/>
              </a:rPr>
              <a:t>Level 4 is similar in concept but provides a dedicated coil unit for each classroom providing much more robust cooling.</a:t>
            </a:r>
            <a:endParaRPr lang="en-US" sz="1200" dirty="0">
              <a:solidFill>
                <a:srgbClr val="6B6057"/>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6" name="Picture 4" descr="Energy Modeling of Dedicated Outdoor Air System, DOAS, for a Small Co…">
            <a:extLst>
              <a:ext uri="{FF2B5EF4-FFF2-40B4-BE49-F238E27FC236}">
                <a16:creationId xmlns:a16="http://schemas.microsoft.com/office/drawing/2014/main" id="{5C21C51E-4D52-4892-9B97-F569BE601FA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920"/>
          <a:stretch/>
        </p:blipFill>
        <p:spPr bwMode="auto">
          <a:xfrm>
            <a:off x="-12700" y="3794576"/>
            <a:ext cx="2728103" cy="17016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VRF Technology | Variable Refrigerant Flow | VRT | efficient HVAC Systems |  Dallas, Ft. Worth">
            <a:extLst>
              <a:ext uri="{FF2B5EF4-FFF2-40B4-BE49-F238E27FC236}">
                <a16:creationId xmlns:a16="http://schemas.microsoft.com/office/drawing/2014/main" id="{C0E2E145-BBCA-4F63-97F0-A8E9B894F4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6418" y="1062702"/>
            <a:ext cx="3523435" cy="219611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12FEFB6-39F1-4CE5-BC20-A66C6BF90600}"/>
              </a:ext>
            </a:extLst>
          </p:cNvPr>
          <p:cNvSpPr txBox="1"/>
          <p:nvPr/>
        </p:nvSpPr>
        <p:spPr>
          <a:xfrm>
            <a:off x="1116355" y="5616725"/>
            <a:ext cx="2761535" cy="242246"/>
          </a:xfrm>
          <a:prstGeom prst="rect">
            <a:avLst/>
          </a:prstGeom>
          <a:noFill/>
        </p:spPr>
        <p:txBody>
          <a:bodyPr wrap="square">
            <a:spAutoFit/>
          </a:bodyPr>
          <a:lstStyle/>
          <a:p>
            <a:pPr marL="0" marR="0" algn="ctr">
              <a:lnSpc>
                <a:spcPct val="115000"/>
              </a:lnSpc>
              <a:spcBef>
                <a:spcPts val="0"/>
              </a:spcBef>
              <a:spcAft>
                <a:spcPts val="1000"/>
              </a:spcAft>
              <a:tabLst>
                <a:tab pos="2636520" algn="l"/>
              </a:tabLst>
            </a:pPr>
            <a:r>
              <a:rPr lang="en-US" sz="900" i="1" dirty="0">
                <a:effectLst/>
                <a:latin typeface="Calibri" panose="020F0502020204030204" pitchFamily="34" charset="0"/>
                <a:ea typeface="Calibri" panose="020F0502020204030204" pitchFamily="34" charset="0"/>
                <a:cs typeface="Times New Roman" panose="02020603050405020304" pitchFamily="18" charset="0"/>
              </a:rPr>
              <a:t>Rooftop Dedicated Outside Air Systems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537A4B25-612A-4E9D-A548-A5F7830477E0}"/>
              </a:ext>
            </a:extLst>
          </p:cNvPr>
          <p:cNvSpPr txBox="1"/>
          <p:nvPr/>
        </p:nvSpPr>
        <p:spPr>
          <a:xfrm>
            <a:off x="1297367" y="3352813"/>
            <a:ext cx="2761535" cy="401520"/>
          </a:xfrm>
          <a:prstGeom prst="rect">
            <a:avLst/>
          </a:prstGeom>
          <a:noFill/>
        </p:spPr>
        <p:txBody>
          <a:bodyPr wrap="square">
            <a:spAutoFit/>
          </a:bodyPr>
          <a:lstStyle/>
          <a:p>
            <a:pPr marL="0" marR="0" algn="ctr">
              <a:lnSpc>
                <a:spcPct val="115000"/>
              </a:lnSpc>
              <a:spcBef>
                <a:spcPts val="0"/>
              </a:spcBef>
              <a:spcAft>
                <a:spcPts val="1000"/>
              </a:spcAft>
              <a:tabLst>
                <a:tab pos="2636520" algn="l"/>
              </a:tabLst>
            </a:pPr>
            <a:r>
              <a:rPr lang="en-US" sz="900" i="1" dirty="0">
                <a:effectLst/>
                <a:latin typeface="Calibri" panose="020F0502020204030204" pitchFamily="34" charset="0"/>
                <a:ea typeface="Calibri" panose="020F0502020204030204" pitchFamily="34" charset="0"/>
                <a:cs typeface="Times New Roman" panose="02020603050405020304" pitchFamily="18" charset="0"/>
              </a:rPr>
              <a:t>Ground Mounted VRF/VRV Option with Refrigerant Piping to Existing Furnace Closet Typical</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13AF3C2B-CFBC-4DDA-9DC0-E8A01038CD92}"/>
              </a:ext>
            </a:extLst>
          </p:cNvPr>
          <p:cNvSpPr/>
          <p:nvPr/>
        </p:nvSpPr>
        <p:spPr>
          <a:xfrm>
            <a:off x="0" y="6595479"/>
            <a:ext cx="12192000" cy="262521"/>
          </a:xfrm>
          <a:prstGeom prst="rect">
            <a:avLst/>
          </a:prstGeom>
          <a:solidFill>
            <a:srgbClr val="CB6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CB602E"/>
              </a:highlight>
            </a:endParaRPr>
          </a:p>
        </p:txBody>
      </p:sp>
    </p:spTree>
    <p:extLst>
      <p:ext uri="{BB962C8B-B14F-4D97-AF65-F5344CB8AC3E}">
        <p14:creationId xmlns:p14="http://schemas.microsoft.com/office/powerpoint/2010/main" val="19159586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92769C35-99CF-4276-A5ED-E907435402B1}"/>
              </a:ext>
            </a:extLst>
          </p:cNvPr>
          <p:cNvSpPr txBox="1">
            <a:spLocks/>
          </p:cNvSpPr>
          <p:nvPr/>
        </p:nvSpPr>
        <p:spPr>
          <a:xfrm>
            <a:off x="0" y="140815"/>
            <a:ext cx="5181600" cy="5576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rgbClr val="CB602E"/>
                </a:solidFill>
                <a:latin typeface="Gill Sans" panose="020B0502020104020203" pitchFamily="34" charset="-79"/>
                <a:cs typeface="Gill Sans" panose="020B0502020104020203" pitchFamily="34" charset="-79"/>
              </a:rPr>
              <a:t>RECOMMENDATIONS – MECHANICAL</a:t>
            </a:r>
          </a:p>
        </p:txBody>
      </p:sp>
      <p:sp>
        <p:nvSpPr>
          <p:cNvPr id="3" name="TextBox 2">
            <a:extLst>
              <a:ext uri="{FF2B5EF4-FFF2-40B4-BE49-F238E27FC236}">
                <a16:creationId xmlns:a16="http://schemas.microsoft.com/office/drawing/2014/main" id="{053737F6-D95C-4385-9E03-E8B5227FBADA}"/>
              </a:ext>
            </a:extLst>
          </p:cNvPr>
          <p:cNvSpPr txBox="1"/>
          <p:nvPr/>
        </p:nvSpPr>
        <p:spPr>
          <a:xfrm>
            <a:off x="281940" y="3202354"/>
            <a:ext cx="2761535" cy="242246"/>
          </a:xfrm>
          <a:prstGeom prst="rect">
            <a:avLst/>
          </a:prstGeom>
          <a:noFill/>
        </p:spPr>
        <p:txBody>
          <a:bodyPr wrap="square">
            <a:spAutoFit/>
          </a:bodyPr>
          <a:lstStyle/>
          <a:p>
            <a:pPr marL="0" marR="0" algn="ctr">
              <a:lnSpc>
                <a:spcPct val="115000"/>
              </a:lnSpc>
              <a:spcBef>
                <a:spcPts val="0"/>
              </a:spcBef>
              <a:spcAft>
                <a:spcPts val="1000"/>
              </a:spcAft>
              <a:tabLst>
                <a:tab pos="2636520" algn="l"/>
              </a:tabLst>
            </a:pPr>
            <a:r>
              <a:rPr lang="en-US" sz="900" i="1" dirty="0">
                <a:latin typeface="Calibri" panose="020F0502020204030204" pitchFamily="34" charset="0"/>
                <a:ea typeface="Calibri" panose="020F0502020204030204" pitchFamily="34" charset="0"/>
                <a:cs typeface="Times New Roman" panose="02020603050405020304" pitchFamily="18" charset="0"/>
              </a:rPr>
              <a:t>Examples of Stand Alone HEPA Filtration Systems</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51D3D99F-13E3-4A2D-B297-2C4BF1A84372}"/>
              </a:ext>
            </a:extLst>
          </p:cNvPr>
          <p:cNvSpPr txBox="1"/>
          <p:nvPr/>
        </p:nvSpPr>
        <p:spPr>
          <a:xfrm>
            <a:off x="146902" y="5508696"/>
            <a:ext cx="2761535" cy="401520"/>
          </a:xfrm>
          <a:prstGeom prst="rect">
            <a:avLst/>
          </a:prstGeom>
          <a:noFill/>
        </p:spPr>
        <p:txBody>
          <a:bodyPr wrap="square">
            <a:spAutoFit/>
          </a:bodyPr>
          <a:lstStyle/>
          <a:p>
            <a:pPr marL="0" marR="0" algn="ctr">
              <a:lnSpc>
                <a:spcPct val="115000"/>
              </a:lnSpc>
              <a:spcBef>
                <a:spcPts val="0"/>
              </a:spcBef>
              <a:spcAft>
                <a:spcPts val="1000"/>
              </a:spcAft>
              <a:tabLst>
                <a:tab pos="2636520" algn="l"/>
              </a:tabLst>
            </a:pPr>
            <a:r>
              <a:rPr lang="en-US" sz="900" i="1" dirty="0">
                <a:effectLst/>
                <a:latin typeface="Calibri" panose="020F0502020204030204" pitchFamily="34" charset="0"/>
                <a:ea typeface="Calibri" panose="020F0502020204030204" pitchFamily="34" charset="0"/>
                <a:cs typeface="Times New Roman" panose="02020603050405020304" pitchFamily="18" charset="0"/>
              </a:rPr>
              <a:t>UVGI Mitigation Duct Mounted Retrofit Kit (</a:t>
            </a:r>
            <a:r>
              <a:rPr lang="en-US" sz="900" i="1" dirty="0">
                <a:effectLst/>
                <a:latin typeface="Calibri" panose="020F0502020204030204" pitchFamily="34" charset="0"/>
                <a:ea typeface="Calibri" panose="020F0502020204030204" pitchFamily="34" charset="0"/>
                <a:cs typeface="Times New Roman" panose="02020603050405020304" pitchFamily="18" charset="0"/>
                <a:hlinkClick r:id="rId2"/>
              </a:rPr>
              <a:t>https://iaqsolutionsinc.net/products</a:t>
            </a:r>
            <a:r>
              <a:rPr lang="en-US" sz="900" i="1" dirty="0">
                <a:effectLst/>
                <a:latin typeface="Calibri" panose="020F0502020204030204" pitchFamily="34" charset="0"/>
                <a:ea typeface="Calibri" panose="020F0502020204030204" pitchFamily="34" charset="0"/>
                <a:cs typeface="Times New Roman" panose="02020603050405020304" pitchFamily="18" charset="0"/>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00ED6121-F6E3-4184-A018-B86518EFA553}"/>
              </a:ext>
            </a:extLst>
          </p:cNvPr>
          <p:cNvPicPr>
            <a:picLocks noChangeAspect="1"/>
          </p:cNvPicPr>
          <p:nvPr/>
        </p:nvPicPr>
        <p:blipFill>
          <a:blip r:embed="rId3"/>
          <a:stretch>
            <a:fillRect/>
          </a:stretch>
        </p:blipFill>
        <p:spPr>
          <a:xfrm>
            <a:off x="281940" y="1075338"/>
            <a:ext cx="3017519" cy="1965434"/>
          </a:xfrm>
          <a:prstGeom prst="rect">
            <a:avLst/>
          </a:prstGeom>
        </p:spPr>
      </p:pic>
      <p:pic>
        <p:nvPicPr>
          <p:cNvPr id="8" name="Picture 7">
            <a:extLst>
              <a:ext uri="{FF2B5EF4-FFF2-40B4-BE49-F238E27FC236}">
                <a16:creationId xmlns:a16="http://schemas.microsoft.com/office/drawing/2014/main" id="{A81931F4-D6C4-4AF9-A2AF-04AB69B54BB3}"/>
              </a:ext>
            </a:extLst>
          </p:cNvPr>
          <p:cNvPicPr>
            <a:picLocks noChangeAspect="1"/>
          </p:cNvPicPr>
          <p:nvPr/>
        </p:nvPicPr>
        <p:blipFill>
          <a:blip r:embed="rId4"/>
          <a:stretch>
            <a:fillRect/>
          </a:stretch>
        </p:blipFill>
        <p:spPr>
          <a:xfrm>
            <a:off x="18911" y="3467146"/>
            <a:ext cx="3017519" cy="1857422"/>
          </a:xfrm>
          <a:prstGeom prst="rect">
            <a:avLst/>
          </a:prstGeom>
        </p:spPr>
      </p:pic>
      <p:pic>
        <p:nvPicPr>
          <p:cNvPr id="9" name="Picture 8">
            <a:extLst>
              <a:ext uri="{FF2B5EF4-FFF2-40B4-BE49-F238E27FC236}">
                <a16:creationId xmlns:a16="http://schemas.microsoft.com/office/drawing/2014/main" id="{4017DC56-E555-455F-8D8D-48C0DE772962}"/>
              </a:ext>
            </a:extLst>
          </p:cNvPr>
          <p:cNvPicPr>
            <a:picLocks noChangeAspect="1"/>
          </p:cNvPicPr>
          <p:nvPr/>
        </p:nvPicPr>
        <p:blipFill>
          <a:blip r:embed="rId5"/>
          <a:stretch>
            <a:fillRect/>
          </a:stretch>
        </p:blipFill>
        <p:spPr>
          <a:xfrm>
            <a:off x="2961607" y="3294788"/>
            <a:ext cx="2967910" cy="2202138"/>
          </a:xfrm>
          <a:prstGeom prst="rect">
            <a:avLst/>
          </a:prstGeom>
        </p:spPr>
      </p:pic>
      <p:sp>
        <p:nvSpPr>
          <p:cNvPr id="10" name="TextBox 9">
            <a:extLst>
              <a:ext uri="{FF2B5EF4-FFF2-40B4-BE49-F238E27FC236}">
                <a16:creationId xmlns:a16="http://schemas.microsoft.com/office/drawing/2014/main" id="{39F5DD23-F90D-4DE0-A91C-C9C477FFAB5A}"/>
              </a:ext>
            </a:extLst>
          </p:cNvPr>
          <p:cNvSpPr txBox="1"/>
          <p:nvPr/>
        </p:nvSpPr>
        <p:spPr>
          <a:xfrm>
            <a:off x="3160937" y="5508696"/>
            <a:ext cx="2761535" cy="401520"/>
          </a:xfrm>
          <a:prstGeom prst="rect">
            <a:avLst/>
          </a:prstGeom>
          <a:noFill/>
        </p:spPr>
        <p:txBody>
          <a:bodyPr wrap="square">
            <a:spAutoFit/>
          </a:bodyPr>
          <a:lstStyle/>
          <a:p>
            <a:pPr marL="0" marR="0" algn="ctr">
              <a:lnSpc>
                <a:spcPct val="115000"/>
              </a:lnSpc>
              <a:spcBef>
                <a:spcPts val="0"/>
              </a:spcBef>
              <a:spcAft>
                <a:spcPts val="1000"/>
              </a:spcAft>
              <a:tabLst>
                <a:tab pos="2636520" algn="l"/>
              </a:tabLst>
            </a:pPr>
            <a:r>
              <a:rPr lang="en-US" sz="900" i="1" dirty="0">
                <a:effectLst/>
                <a:latin typeface="Calibri" panose="020F0502020204030204" pitchFamily="34" charset="0"/>
                <a:ea typeface="Calibri" panose="020F0502020204030204" pitchFamily="34" charset="0"/>
                <a:cs typeface="Times New Roman" panose="02020603050405020304" pitchFamily="18" charset="0"/>
              </a:rPr>
              <a:t>Room Mounted UVGI System (</a:t>
            </a:r>
            <a:r>
              <a:rPr lang="en-US" sz="900" i="1" dirty="0">
                <a:effectLst/>
                <a:latin typeface="Calibri" panose="020F0502020204030204" pitchFamily="34" charset="0"/>
                <a:ea typeface="Calibri" panose="020F0502020204030204" pitchFamily="34" charset="0"/>
                <a:cs typeface="Times New Roman" panose="02020603050405020304" pitchFamily="18" charset="0"/>
                <a:hlinkClick r:id="rId2"/>
              </a:rPr>
              <a:t>https://iaqsolutionsinc.net/products</a:t>
            </a:r>
            <a:r>
              <a:rPr lang="en-US" sz="900" i="1" dirty="0">
                <a:effectLst/>
                <a:latin typeface="Calibri" panose="020F0502020204030204" pitchFamily="34" charset="0"/>
                <a:ea typeface="Calibri" panose="020F0502020204030204" pitchFamily="34" charset="0"/>
                <a:cs typeface="Times New Roman" panose="02020603050405020304" pitchFamily="18" charset="0"/>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CBF176FA-83D6-4C33-B04D-200D9BA8B838}"/>
              </a:ext>
            </a:extLst>
          </p:cNvPr>
          <p:cNvSpPr/>
          <p:nvPr/>
        </p:nvSpPr>
        <p:spPr>
          <a:xfrm>
            <a:off x="0" y="6595479"/>
            <a:ext cx="12192000" cy="262521"/>
          </a:xfrm>
          <a:prstGeom prst="rect">
            <a:avLst/>
          </a:prstGeom>
          <a:solidFill>
            <a:srgbClr val="CB6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CB602E"/>
              </a:highlight>
            </a:endParaRPr>
          </a:p>
        </p:txBody>
      </p:sp>
      <p:sp>
        <p:nvSpPr>
          <p:cNvPr id="13" name="TextBox 12">
            <a:extLst>
              <a:ext uri="{FF2B5EF4-FFF2-40B4-BE49-F238E27FC236}">
                <a16:creationId xmlns:a16="http://schemas.microsoft.com/office/drawing/2014/main" id="{2E2FACA0-8D10-4A44-A2FE-CEA7E01534D5}"/>
              </a:ext>
            </a:extLst>
          </p:cNvPr>
          <p:cNvSpPr txBox="1"/>
          <p:nvPr/>
        </p:nvSpPr>
        <p:spPr>
          <a:xfrm>
            <a:off x="6218601" y="1204279"/>
            <a:ext cx="5691459" cy="4140557"/>
          </a:xfrm>
          <a:prstGeom prst="rect">
            <a:avLst/>
          </a:prstGeom>
          <a:noFill/>
        </p:spPr>
        <p:txBody>
          <a:bodyPr wrap="square">
            <a:spAutoFit/>
          </a:bodyPr>
          <a:lstStyle/>
          <a:p>
            <a:pPr marL="0" marR="0">
              <a:lnSpc>
                <a:spcPct val="107000"/>
              </a:lnSpc>
              <a:spcBef>
                <a:spcPts val="0"/>
              </a:spcBef>
              <a:spcAft>
                <a:spcPts val="800"/>
              </a:spcAft>
            </a:pPr>
            <a:r>
              <a:rPr lang="en-US" sz="1200" b="1" dirty="0">
                <a:solidFill>
                  <a:srgbClr val="6B6057"/>
                </a:solidFill>
                <a:effectLst/>
                <a:latin typeface="Arial" panose="020B0604020202020204" pitchFamily="34" charset="0"/>
                <a:ea typeface="Calibri" panose="020F0502020204030204" pitchFamily="34" charset="0"/>
                <a:cs typeface="Arial" panose="020B0604020202020204" pitchFamily="34" charset="0"/>
              </a:rPr>
              <a:t>Level 3 Recommendations</a:t>
            </a:r>
            <a:r>
              <a:rPr lang="en-US" sz="1200" dirty="0">
                <a:solidFill>
                  <a:srgbClr val="6B6057"/>
                </a:solidFill>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800"/>
              </a:spcAft>
            </a:pPr>
            <a:r>
              <a:rPr lang="en-US" sz="1200" b="1" dirty="0">
                <a:solidFill>
                  <a:srgbClr val="6B6057"/>
                </a:solidFill>
                <a:latin typeface="Arial" panose="020B0604020202020204" pitchFamily="34" charset="0"/>
                <a:ea typeface="Calibri" panose="020F0502020204030204" pitchFamily="34" charset="0"/>
                <a:cs typeface="Arial" panose="020B0604020202020204" pitchFamily="34" charset="0"/>
              </a:rPr>
              <a:t>Option 1: </a:t>
            </a:r>
            <a:r>
              <a:rPr lang="en-US" sz="1200" dirty="0">
                <a:solidFill>
                  <a:srgbClr val="6B6057"/>
                </a:solidFill>
                <a:effectLst/>
                <a:latin typeface="Arial" panose="020B0604020202020204" pitchFamily="34" charset="0"/>
                <a:ea typeface="Calibri" panose="020F0502020204030204" pitchFamily="34" charset="0"/>
                <a:cs typeface="Arial" panose="020B0604020202020204" pitchFamily="34" charset="0"/>
              </a:rPr>
              <a:t>In addition to the level 2 replacement system, install in room portable HEPA Filtration systems capable of handling the appropriate square footage of the classroom size from 600 SF to 1000 SF.  The additional HEPA filtration systems are proven to enhance IAQ in addition to the mitigation measures mentioned in recommendations 1 &amp; 2 on previous pages.  This also adds additional comfort level and flexibility of placement within th</a:t>
            </a:r>
            <a:r>
              <a:rPr lang="en-US" sz="1200" dirty="0">
                <a:solidFill>
                  <a:srgbClr val="6B6057"/>
                </a:solidFill>
                <a:latin typeface="Arial" panose="020B0604020202020204" pitchFamily="34" charset="0"/>
                <a:ea typeface="Calibri" panose="020F0502020204030204" pitchFamily="34" charset="0"/>
                <a:cs typeface="Arial" panose="020B0604020202020204" pitchFamily="34" charset="0"/>
              </a:rPr>
              <a:t>e classrooms near lecture tables and workstations with higher occupant use. </a:t>
            </a:r>
            <a:endParaRPr lang="en-US" sz="1200" dirty="0">
              <a:solidFill>
                <a:srgbClr val="6B6057"/>
              </a:solidFill>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US" sz="1200" b="1" dirty="0">
                <a:solidFill>
                  <a:srgbClr val="6B6057"/>
                </a:solidFill>
                <a:effectLst/>
                <a:latin typeface="Arial" panose="020B0604020202020204" pitchFamily="34" charset="0"/>
                <a:ea typeface="Calibri" panose="020F0502020204030204" pitchFamily="34" charset="0"/>
                <a:cs typeface="Arial" panose="020B0604020202020204" pitchFamily="34" charset="0"/>
              </a:rPr>
              <a:t>Option 2: </a:t>
            </a:r>
            <a:r>
              <a:rPr lang="en-US" sz="1200" dirty="0">
                <a:solidFill>
                  <a:srgbClr val="6B6057"/>
                </a:solidFill>
                <a:effectLst/>
                <a:latin typeface="Arial" panose="020B0604020202020204" pitchFamily="34" charset="0"/>
                <a:ea typeface="Calibri" panose="020F0502020204030204" pitchFamily="34" charset="0"/>
                <a:cs typeface="Arial" panose="020B0604020202020204" pitchFamily="34" charset="0"/>
              </a:rPr>
              <a:t>Enhanced portable HEPA filters with </a:t>
            </a:r>
            <a:r>
              <a:rPr lang="en-US" sz="1200" dirty="0" err="1">
                <a:solidFill>
                  <a:srgbClr val="6B6057"/>
                </a:solidFill>
                <a:effectLst/>
                <a:latin typeface="Arial" panose="020B0604020202020204" pitchFamily="34" charset="0"/>
                <a:ea typeface="Calibri" panose="020F0502020204030204" pitchFamily="34" charset="0"/>
                <a:cs typeface="Arial" panose="020B0604020202020204" pitchFamily="34" charset="0"/>
              </a:rPr>
              <a:t>Ultravioliet</a:t>
            </a:r>
            <a:r>
              <a:rPr lang="en-US" sz="1200" dirty="0">
                <a:solidFill>
                  <a:srgbClr val="6B6057"/>
                </a:solidFill>
                <a:effectLst/>
                <a:latin typeface="Arial" panose="020B0604020202020204" pitchFamily="34" charset="0"/>
                <a:ea typeface="Calibri" panose="020F0502020204030204" pitchFamily="34" charset="0"/>
                <a:cs typeface="Arial" panose="020B0604020202020204" pitchFamily="34" charset="0"/>
              </a:rPr>
              <a:t> light (UVGI) use electromagnetic radiation to destroy bacteria and other pathogens as another means to reduce the risk of virus transmission.</a:t>
            </a:r>
            <a:r>
              <a:rPr lang="en-US" sz="1200" dirty="0">
                <a:solidFill>
                  <a:srgbClr val="6B6057"/>
                </a:solidFill>
                <a:latin typeface="Arial" panose="020B0604020202020204" pitchFamily="34" charset="0"/>
                <a:ea typeface="Calibri" panose="020F0502020204030204" pitchFamily="34" charset="0"/>
                <a:cs typeface="Arial" panose="020B0604020202020204" pitchFamily="34" charset="0"/>
              </a:rPr>
              <a:t> Many variations of these products are </a:t>
            </a:r>
            <a:r>
              <a:rPr lang="en-US" sz="1200" dirty="0">
                <a:solidFill>
                  <a:srgbClr val="6B6057"/>
                </a:solidFill>
                <a:effectLst/>
                <a:latin typeface="Arial" panose="020B0604020202020204" pitchFamily="34" charset="0"/>
                <a:ea typeface="Calibri" panose="020F0502020204030204" pitchFamily="34" charset="0"/>
                <a:cs typeface="Arial" panose="020B0604020202020204" pitchFamily="34" charset="0"/>
              </a:rPr>
              <a:t>available on the market currently to further reduce the risk of virus transmission.  Examples of these below with either duct mounted systems or room mounted options that use the UVGI.  Further testing and balance of the existing systems would be needed to verify if duct mounted options could be implemented with the existing forced air systems but the independent versions could be implemented easily. </a:t>
            </a:r>
            <a:r>
              <a:rPr lang="en-US" sz="1200" dirty="0">
                <a:solidFill>
                  <a:srgbClr val="6B6057"/>
                </a:solidFill>
                <a:latin typeface="Arial" panose="020B0604020202020204" pitchFamily="34" charset="0"/>
                <a:ea typeface="Calibri" panose="020F0502020204030204" pitchFamily="34" charset="0"/>
                <a:cs typeface="Arial" panose="020B0604020202020204" pitchFamily="34" charset="0"/>
              </a:rPr>
              <a:t>DO NOT use air cleaning devices that generate harmful pollutants like ionization or ozone generators.</a:t>
            </a:r>
          </a:p>
          <a:p>
            <a:pPr marL="0" marR="0">
              <a:lnSpc>
                <a:spcPct val="107000"/>
              </a:lnSpc>
              <a:spcBef>
                <a:spcPts val="0"/>
              </a:spcBef>
              <a:spcAft>
                <a:spcPts val="800"/>
              </a:spcAft>
            </a:pPr>
            <a:endParaRPr lang="en-US" sz="1200" dirty="0">
              <a:solidFill>
                <a:srgbClr val="6B6057"/>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9724507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92769C35-99CF-4276-A5ED-E907435402B1}"/>
              </a:ext>
            </a:extLst>
          </p:cNvPr>
          <p:cNvSpPr txBox="1">
            <a:spLocks/>
          </p:cNvSpPr>
          <p:nvPr/>
        </p:nvSpPr>
        <p:spPr>
          <a:xfrm>
            <a:off x="0" y="140815"/>
            <a:ext cx="5181600" cy="5576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rgbClr val="CB602E"/>
                </a:solidFill>
                <a:latin typeface="Gill Sans" panose="020B0502020104020203" pitchFamily="34" charset="-79"/>
                <a:cs typeface="Gill Sans" panose="020B0502020104020203" pitchFamily="34" charset="-79"/>
              </a:rPr>
              <a:t>COVID-19 IMPACTS</a:t>
            </a:r>
          </a:p>
        </p:txBody>
      </p:sp>
      <p:pic>
        <p:nvPicPr>
          <p:cNvPr id="3" name="Picture 2">
            <a:extLst>
              <a:ext uri="{FF2B5EF4-FFF2-40B4-BE49-F238E27FC236}">
                <a16:creationId xmlns:a16="http://schemas.microsoft.com/office/drawing/2014/main" id="{639FC18E-E40A-4DFD-9E19-2ECFB94C5BC1}"/>
              </a:ext>
            </a:extLst>
          </p:cNvPr>
          <p:cNvPicPr>
            <a:picLocks noChangeAspect="1"/>
          </p:cNvPicPr>
          <p:nvPr/>
        </p:nvPicPr>
        <p:blipFill>
          <a:blip r:embed="rId2"/>
          <a:stretch>
            <a:fillRect/>
          </a:stretch>
        </p:blipFill>
        <p:spPr>
          <a:xfrm>
            <a:off x="5961062" y="734551"/>
            <a:ext cx="5900879" cy="4375150"/>
          </a:xfrm>
          <a:prstGeom prst="rect">
            <a:avLst/>
          </a:prstGeom>
        </p:spPr>
      </p:pic>
      <p:sp>
        <p:nvSpPr>
          <p:cNvPr id="6" name="TextBox 5">
            <a:extLst>
              <a:ext uri="{FF2B5EF4-FFF2-40B4-BE49-F238E27FC236}">
                <a16:creationId xmlns:a16="http://schemas.microsoft.com/office/drawing/2014/main" id="{D04AADA0-FDC2-44EC-A6E5-8F6AC16F257B}"/>
              </a:ext>
            </a:extLst>
          </p:cNvPr>
          <p:cNvSpPr txBox="1"/>
          <p:nvPr/>
        </p:nvSpPr>
        <p:spPr>
          <a:xfrm>
            <a:off x="-1" y="5803409"/>
            <a:ext cx="5961061" cy="923330"/>
          </a:xfrm>
          <a:prstGeom prst="rect">
            <a:avLst/>
          </a:prstGeom>
          <a:noFill/>
        </p:spPr>
        <p:txBody>
          <a:bodyPr wrap="square">
            <a:spAutoFit/>
          </a:bodyPr>
          <a:lstStyle/>
          <a:p>
            <a:r>
              <a:rPr lang="en-US" sz="1200" dirty="0">
                <a:hlinkClick r:id="rId3">
                  <a:extLst>
                    <a:ext uri="{A12FA001-AC4F-418D-AE19-62706E023703}">
                      <ahyp:hlinkClr xmlns:ahyp="http://schemas.microsoft.com/office/drawing/2018/hyperlinkcolor" val="tx"/>
                    </a:ext>
                  </a:extLst>
                </a:hlinkClick>
              </a:rPr>
              <a:t>ASHRAE: Detailed Guidance for Reopening Schools </a:t>
            </a:r>
            <a:r>
              <a:rPr lang="en-US" sz="1200" dirty="0">
                <a:solidFill>
                  <a:srgbClr val="0563C1"/>
                </a:solidFill>
                <a:hlinkClick r:id="rId3">
                  <a:extLst>
                    <a:ext uri="{A12FA001-AC4F-418D-AE19-62706E023703}">
                      <ahyp:hlinkClr xmlns:ahyp="http://schemas.microsoft.com/office/drawing/2018/hyperlinkcolor" val="tx"/>
                    </a:ext>
                  </a:extLst>
                </a:hlinkClick>
              </a:rPr>
              <a:t>https://www.ashrae.org/file%20library/technical%20resources/covid-19/ashrae-reopening-schools-and-universities-c19-guidance.pdf</a:t>
            </a:r>
            <a:endParaRPr lang="en-US" sz="1200" dirty="0"/>
          </a:p>
          <a:p>
            <a:endParaRPr lang="en-US" dirty="0"/>
          </a:p>
        </p:txBody>
      </p:sp>
      <p:sp>
        <p:nvSpPr>
          <p:cNvPr id="7" name="TextBox 6">
            <a:extLst>
              <a:ext uri="{FF2B5EF4-FFF2-40B4-BE49-F238E27FC236}">
                <a16:creationId xmlns:a16="http://schemas.microsoft.com/office/drawing/2014/main" id="{A38116F3-B0DE-4F93-AB3A-7DCC1BBF382B}"/>
              </a:ext>
            </a:extLst>
          </p:cNvPr>
          <p:cNvSpPr txBox="1"/>
          <p:nvPr/>
        </p:nvSpPr>
        <p:spPr>
          <a:xfrm>
            <a:off x="-2" y="5088297"/>
            <a:ext cx="5961062" cy="923330"/>
          </a:xfrm>
          <a:prstGeom prst="rect">
            <a:avLst/>
          </a:prstGeom>
          <a:noFill/>
        </p:spPr>
        <p:txBody>
          <a:bodyPr wrap="square">
            <a:spAutoFit/>
          </a:bodyPr>
          <a:lstStyle/>
          <a:p>
            <a:r>
              <a:rPr lang="en-US" sz="1200" dirty="0">
                <a:hlinkClick r:id="rId4">
                  <a:extLst>
                    <a:ext uri="{A12FA001-AC4F-418D-AE19-62706E023703}">
                      <ahyp:hlinkClr xmlns:ahyp="http://schemas.microsoft.com/office/drawing/2018/hyperlinkcolor" val="tx"/>
                    </a:ext>
                  </a:extLst>
                </a:hlinkClick>
              </a:rPr>
              <a:t>CA Department of Public </a:t>
            </a:r>
            <a:r>
              <a:rPr lang="en-US" sz="1200" dirty="0" err="1">
                <a:hlinkClick r:id="rId4">
                  <a:extLst>
                    <a:ext uri="{A12FA001-AC4F-418D-AE19-62706E023703}">
                      <ahyp:hlinkClr xmlns:ahyp="http://schemas.microsoft.com/office/drawing/2018/hyperlinkcolor" val="tx"/>
                    </a:ext>
                  </a:extLst>
                </a:hlinkClick>
              </a:rPr>
              <a:t>Heatlh</a:t>
            </a:r>
            <a:r>
              <a:rPr lang="en-US" sz="1200" dirty="0">
                <a:hlinkClick r:id="rId4">
                  <a:extLst>
                    <a:ext uri="{A12FA001-AC4F-418D-AE19-62706E023703}">
                      <ahyp:hlinkClr xmlns:ahyp="http://schemas.microsoft.com/office/drawing/2018/hyperlinkcolor" val="tx"/>
                    </a:ext>
                  </a:extLst>
                </a:hlinkClick>
              </a:rPr>
              <a:t> and COVID-19 Protection</a:t>
            </a:r>
          </a:p>
          <a:p>
            <a:r>
              <a:rPr lang="en-US" sz="1200" dirty="0">
                <a:solidFill>
                  <a:srgbClr val="0563C1"/>
                </a:solidFill>
                <a:hlinkClick r:id="rId4">
                  <a:extLst>
                    <a:ext uri="{A12FA001-AC4F-418D-AE19-62706E023703}">
                      <ahyp:hlinkClr xmlns:ahyp="http://schemas.microsoft.com/office/drawing/2018/hyperlinkcolor" val="tx"/>
                    </a:ext>
                  </a:extLst>
                </a:hlinkClick>
              </a:rPr>
              <a:t>https://www.cdph.ca.gov/Programs/CCDPHP/DEODC/EHLB/IAQ/CDPH%20Document%20Library/IAQ%20paper%20on%20school%20ventilation%20filtration%20viral%20transmission.pdf</a:t>
            </a:r>
            <a:endParaRPr lang="en-US" sz="1200" dirty="0"/>
          </a:p>
          <a:p>
            <a:endParaRPr lang="en-US" dirty="0"/>
          </a:p>
        </p:txBody>
      </p:sp>
      <p:sp>
        <p:nvSpPr>
          <p:cNvPr id="8" name="TextBox 7">
            <a:extLst>
              <a:ext uri="{FF2B5EF4-FFF2-40B4-BE49-F238E27FC236}">
                <a16:creationId xmlns:a16="http://schemas.microsoft.com/office/drawing/2014/main" id="{50CBD58E-37D2-4509-B0DA-80A1251921BA}"/>
              </a:ext>
            </a:extLst>
          </p:cNvPr>
          <p:cNvSpPr txBox="1"/>
          <p:nvPr/>
        </p:nvSpPr>
        <p:spPr>
          <a:xfrm>
            <a:off x="6894510" y="5117732"/>
            <a:ext cx="4967431" cy="553998"/>
          </a:xfrm>
          <a:prstGeom prst="rect">
            <a:avLst/>
          </a:prstGeom>
          <a:noFill/>
        </p:spPr>
        <p:txBody>
          <a:bodyPr wrap="square">
            <a:spAutoFit/>
          </a:bodyPr>
          <a:lstStyle/>
          <a:p>
            <a:r>
              <a:rPr lang="en-US" sz="1200" dirty="0"/>
              <a:t>Figure 1: CA Department of Public Health Mitigation Strategies*</a:t>
            </a:r>
          </a:p>
          <a:p>
            <a:endParaRPr lang="en-US" dirty="0"/>
          </a:p>
        </p:txBody>
      </p:sp>
      <p:sp>
        <p:nvSpPr>
          <p:cNvPr id="9" name="Rectangle 8">
            <a:extLst>
              <a:ext uri="{FF2B5EF4-FFF2-40B4-BE49-F238E27FC236}">
                <a16:creationId xmlns:a16="http://schemas.microsoft.com/office/drawing/2014/main" id="{156AEAB9-A8A1-4E46-9A71-AB813DFE6807}"/>
              </a:ext>
            </a:extLst>
          </p:cNvPr>
          <p:cNvSpPr/>
          <p:nvPr/>
        </p:nvSpPr>
        <p:spPr>
          <a:xfrm>
            <a:off x="0" y="6595479"/>
            <a:ext cx="12192000" cy="262521"/>
          </a:xfrm>
          <a:prstGeom prst="rect">
            <a:avLst/>
          </a:prstGeom>
          <a:solidFill>
            <a:srgbClr val="CB6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CB602E"/>
              </a:highlight>
            </a:endParaRPr>
          </a:p>
        </p:txBody>
      </p:sp>
      <p:sp>
        <p:nvSpPr>
          <p:cNvPr id="10" name="TextBox 9">
            <a:extLst>
              <a:ext uri="{FF2B5EF4-FFF2-40B4-BE49-F238E27FC236}">
                <a16:creationId xmlns:a16="http://schemas.microsoft.com/office/drawing/2014/main" id="{A8804EBB-1644-4D10-8ED1-27716792E4F8}"/>
              </a:ext>
            </a:extLst>
          </p:cNvPr>
          <p:cNvSpPr txBox="1"/>
          <p:nvPr/>
        </p:nvSpPr>
        <p:spPr>
          <a:xfrm>
            <a:off x="60181" y="800837"/>
            <a:ext cx="5900879" cy="4361130"/>
          </a:xfrm>
          <a:prstGeom prst="rect">
            <a:avLst/>
          </a:prstGeom>
          <a:noFill/>
        </p:spPr>
        <p:txBody>
          <a:bodyPr wrap="square" rtlCol="0">
            <a:spAutoFit/>
          </a:bodyPr>
          <a:lstStyle/>
          <a:p>
            <a:pPr marL="0" marR="0">
              <a:lnSpc>
                <a:spcPct val="115000"/>
              </a:lnSpc>
              <a:spcBef>
                <a:spcPts val="0"/>
              </a:spcBef>
              <a:spcAft>
                <a:spcPts val="1000"/>
              </a:spcAft>
            </a:pPr>
            <a:r>
              <a:rPr lang="en-US" sz="1400" b="1" u="sng" dirty="0">
                <a:solidFill>
                  <a:srgbClr val="6B6057"/>
                </a:solidFill>
                <a:effectLst/>
                <a:latin typeface="Arial" panose="020B0604020202020204" pitchFamily="34" charset="0"/>
                <a:ea typeface="Calibri" panose="020F0502020204030204" pitchFamily="34" charset="0"/>
                <a:cs typeface="Arial" panose="020B0604020202020204" pitchFamily="34" charset="0"/>
              </a:rPr>
              <a:t>Technical Review of COVID-19 Mitigation Strategies</a:t>
            </a:r>
            <a:endParaRPr lang="en-US" sz="1400" dirty="0">
              <a:solidFill>
                <a:srgbClr val="6B6057"/>
              </a:solidFill>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1000"/>
              </a:spcAft>
            </a:pPr>
            <a:r>
              <a:rPr lang="en-US" sz="1200" dirty="0">
                <a:solidFill>
                  <a:srgbClr val="6B6057"/>
                </a:solidFill>
                <a:effectLst/>
                <a:latin typeface="Arial" panose="020B0604020202020204" pitchFamily="34" charset="0"/>
                <a:ea typeface="Calibri" panose="020F0502020204030204" pitchFamily="34" charset="0"/>
                <a:cs typeface="Arial" panose="020B0604020202020204" pitchFamily="34" charset="0"/>
              </a:rPr>
              <a:t>While the Science continues on the ways to mitigate COVID-19 in enclosed spaces a handful of tactics are proven facts.  Wearing a mask, washing hands, keeping surfaces disinfected all prevent the spread of the Virus.  The majority of the spread is from person to person contact and surface, or fomite, transmission.  There are various reports linked below with further resources on the topic around airborne transmission and conveyance through the HVAC systems.  Throughout these various reports the pattern is similar to these minimum impacts and once established only slight </a:t>
            </a:r>
            <a:r>
              <a:rPr lang="en-US" sz="1200" dirty="0">
                <a:solidFill>
                  <a:srgbClr val="6B6057"/>
                </a:solidFill>
                <a:latin typeface="Arial" panose="020B0604020202020204" pitchFamily="34" charset="0"/>
                <a:ea typeface="Calibri" panose="020F0502020204030204" pitchFamily="34" charset="0"/>
                <a:cs typeface="Arial" panose="020B0604020202020204" pitchFamily="34" charset="0"/>
              </a:rPr>
              <a:t>decreases in the rate of transmission are gained going beyond these minimum steps (see Fig.1).  </a:t>
            </a:r>
            <a:endParaRPr lang="en-US" sz="1200" dirty="0">
              <a:solidFill>
                <a:srgbClr val="6B6057"/>
              </a:solidFill>
              <a:effectLst/>
              <a:latin typeface="Arial" panose="020B0604020202020204" pitchFamily="34" charset="0"/>
              <a:ea typeface="Calibri" panose="020F0502020204030204" pitchFamily="34" charset="0"/>
              <a:cs typeface="Arial" panose="020B0604020202020204" pitchFamily="34" charset="0"/>
            </a:endParaRPr>
          </a:p>
          <a:p>
            <a:pPr marL="228600" marR="0" indent="-228600">
              <a:lnSpc>
                <a:spcPct val="115000"/>
              </a:lnSpc>
              <a:spcBef>
                <a:spcPts val="0"/>
              </a:spcBef>
              <a:spcAft>
                <a:spcPts val="1000"/>
              </a:spcAft>
              <a:buAutoNum type="arabicPeriod"/>
            </a:pPr>
            <a:r>
              <a:rPr lang="en-US" sz="1200" dirty="0">
                <a:solidFill>
                  <a:srgbClr val="6B6057"/>
                </a:solidFill>
                <a:latin typeface="Arial" panose="020B0604020202020204" pitchFamily="34" charset="0"/>
                <a:ea typeface="Calibri" panose="020F0502020204030204" pitchFamily="34" charset="0"/>
                <a:cs typeface="Arial" panose="020B0604020202020204" pitchFamily="34" charset="0"/>
              </a:rPr>
              <a:t>Establish current code required minimum outside air rates to each space on a continuous basis.</a:t>
            </a:r>
          </a:p>
          <a:p>
            <a:pPr marL="228600" marR="0" indent="-228600">
              <a:lnSpc>
                <a:spcPct val="115000"/>
              </a:lnSpc>
              <a:spcBef>
                <a:spcPts val="0"/>
              </a:spcBef>
              <a:spcAft>
                <a:spcPts val="1000"/>
              </a:spcAft>
              <a:buAutoNum type="arabicPeriod"/>
            </a:pPr>
            <a:r>
              <a:rPr lang="en-US" sz="1200" dirty="0">
                <a:solidFill>
                  <a:srgbClr val="6B6057"/>
                </a:solidFill>
                <a:latin typeface="Arial" panose="020B0604020202020204" pitchFamily="34" charset="0"/>
                <a:ea typeface="Calibri" panose="020F0502020204030204" pitchFamily="34" charset="0"/>
                <a:cs typeface="Arial" panose="020B0604020202020204" pitchFamily="34" charset="0"/>
              </a:rPr>
              <a:t>Establish MERV-13 filters at a minimum and replace filters on a regular basis.</a:t>
            </a:r>
          </a:p>
          <a:p>
            <a:pPr marL="228600" marR="0" indent="-228600">
              <a:lnSpc>
                <a:spcPct val="115000"/>
              </a:lnSpc>
              <a:spcBef>
                <a:spcPts val="0"/>
              </a:spcBef>
              <a:spcAft>
                <a:spcPts val="1000"/>
              </a:spcAft>
              <a:buAutoNum type="arabicPeriod"/>
            </a:pPr>
            <a:r>
              <a:rPr lang="en-US" sz="1200" dirty="0">
                <a:solidFill>
                  <a:srgbClr val="6B6057"/>
                </a:solidFill>
                <a:latin typeface="Arial" panose="020B0604020202020204" pitchFamily="34" charset="0"/>
                <a:ea typeface="Calibri" panose="020F0502020204030204" pitchFamily="34" charset="0"/>
                <a:cs typeface="Arial" panose="020B0604020202020204" pitchFamily="34" charset="0"/>
              </a:rPr>
              <a:t>Either increase outside air to the space or add portable HEPA filtration within the space. DO NOT use air cleaning devices that generate harmful pollutants like ionization or ozone generators.</a:t>
            </a:r>
          </a:p>
          <a:p>
            <a:pPr marL="228600" marR="0" indent="-228600">
              <a:lnSpc>
                <a:spcPct val="115000"/>
              </a:lnSpc>
              <a:spcBef>
                <a:spcPts val="0"/>
              </a:spcBef>
              <a:spcAft>
                <a:spcPts val="1000"/>
              </a:spcAft>
              <a:buAutoNum type="arabicPeriod"/>
            </a:pPr>
            <a:endParaRPr lang="en-US" sz="1200" dirty="0">
              <a:solidFill>
                <a:srgbClr val="6B6057"/>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F0676DA2-A7A6-44FE-80A8-E445F450AFE0}"/>
              </a:ext>
            </a:extLst>
          </p:cNvPr>
          <p:cNvSpPr txBox="1"/>
          <p:nvPr/>
        </p:nvSpPr>
        <p:spPr>
          <a:xfrm>
            <a:off x="6405779" y="5734628"/>
            <a:ext cx="5456162" cy="923330"/>
          </a:xfrm>
          <a:prstGeom prst="rect">
            <a:avLst/>
          </a:prstGeom>
          <a:noFill/>
        </p:spPr>
        <p:txBody>
          <a:bodyPr wrap="square">
            <a:spAutoFit/>
          </a:bodyPr>
          <a:lstStyle/>
          <a:p>
            <a:r>
              <a:rPr lang="en-US" sz="1200" dirty="0">
                <a:solidFill>
                  <a:srgbClr val="6B6057"/>
                </a:solidFill>
                <a:latin typeface="Arial" panose="020B0604020202020204" pitchFamily="34" charset="0"/>
                <a:cs typeface="Arial" panose="020B0604020202020204" pitchFamily="34" charset="0"/>
              </a:rPr>
              <a:t>*Not outlined in this study but supported by the authors a virus transmission risk reduction of just over 30% for portable HEPA Filters with MERV-13 filters in a room designed with minimum ventilation air provided to the space.</a:t>
            </a:r>
          </a:p>
          <a:p>
            <a:endParaRPr lang="en-US" dirty="0">
              <a:solidFill>
                <a:srgbClr val="6B605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72492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17C42FD-CF3C-5A4C-93E2-9AF30D8AEB25}"/>
              </a:ext>
            </a:extLst>
          </p:cNvPr>
          <p:cNvPicPr>
            <a:picLocks noChangeAspect="1"/>
          </p:cNvPicPr>
          <p:nvPr/>
        </p:nvPicPr>
        <p:blipFill rotWithShape="1">
          <a:blip r:embed="rId2">
            <a:extLst>
              <a:ext uri="{28A0092B-C50C-407E-A947-70E740481C1C}">
                <a14:useLocalDpi xmlns:a14="http://schemas.microsoft.com/office/drawing/2010/main" val="0"/>
              </a:ext>
            </a:extLst>
          </a:blip>
          <a:srcRect l="811" t="4980" r="713" b="45052"/>
          <a:stretch/>
        </p:blipFill>
        <p:spPr>
          <a:xfrm>
            <a:off x="190414" y="0"/>
            <a:ext cx="11318240" cy="3685592"/>
          </a:xfrm>
          <a:prstGeom prst="rect">
            <a:avLst/>
          </a:prstGeom>
        </p:spPr>
      </p:pic>
      <p:sp>
        <p:nvSpPr>
          <p:cNvPr id="4" name="Subtitle 2">
            <a:extLst>
              <a:ext uri="{FF2B5EF4-FFF2-40B4-BE49-F238E27FC236}">
                <a16:creationId xmlns:a16="http://schemas.microsoft.com/office/drawing/2014/main" id="{92769C35-99CF-4276-A5ED-E907435402B1}"/>
              </a:ext>
            </a:extLst>
          </p:cNvPr>
          <p:cNvSpPr txBox="1">
            <a:spLocks/>
          </p:cNvSpPr>
          <p:nvPr/>
        </p:nvSpPr>
        <p:spPr>
          <a:xfrm>
            <a:off x="-1" y="140815"/>
            <a:ext cx="9342305" cy="5576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rgbClr val="CB602E"/>
                </a:solidFill>
                <a:latin typeface="Gill Sans" panose="020B0502020104020203" pitchFamily="34" charset="-79"/>
                <a:cs typeface="Gill Sans" panose="020B0502020104020203" pitchFamily="34" charset="-79"/>
              </a:rPr>
              <a:t>POTENTIAL SCOPE PACKAGES AND COST ESTIMATES</a:t>
            </a:r>
          </a:p>
        </p:txBody>
      </p:sp>
      <p:sp>
        <p:nvSpPr>
          <p:cNvPr id="5" name="Rectangle 4">
            <a:extLst>
              <a:ext uri="{FF2B5EF4-FFF2-40B4-BE49-F238E27FC236}">
                <a16:creationId xmlns:a16="http://schemas.microsoft.com/office/drawing/2014/main" id="{5BB6FE33-4555-4DB3-82F6-0FC9EE69DC61}"/>
              </a:ext>
            </a:extLst>
          </p:cNvPr>
          <p:cNvSpPr/>
          <p:nvPr/>
        </p:nvSpPr>
        <p:spPr>
          <a:xfrm>
            <a:off x="0" y="6595479"/>
            <a:ext cx="12192000" cy="262521"/>
          </a:xfrm>
          <a:prstGeom prst="rect">
            <a:avLst/>
          </a:prstGeom>
          <a:solidFill>
            <a:srgbClr val="CB6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CB602E"/>
              </a:highlight>
            </a:endParaRPr>
          </a:p>
        </p:txBody>
      </p:sp>
      <p:sp>
        <p:nvSpPr>
          <p:cNvPr id="6" name="TextBox 5">
            <a:extLst>
              <a:ext uri="{FF2B5EF4-FFF2-40B4-BE49-F238E27FC236}">
                <a16:creationId xmlns:a16="http://schemas.microsoft.com/office/drawing/2014/main" id="{D725B32B-1FAF-4454-A354-39A97ADCF998}"/>
              </a:ext>
            </a:extLst>
          </p:cNvPr>
          <p:cNvSpPr txBox="1"/>
          <p:nvPr/>
        </p:nvSpPr>
        <p:spPr>
          <a:xfrm>
            <a:off x="224935" y="5021747"/>
            <a:ext cx="11461639" cy="1476494"/>
          </a:xfrm>
          <a:prstGeom prst="rect">
            <a:avLst/>
          </a:prstGeom>
          <a:noFill/>
        </p:spPr>
        <p:txBody>
          <a:bodyPr wrap="square">
            <a:spAutoFit/>
          </a:bodyPr>
          <a:lstStyle/>
          <a:p>
            <a:pPr marL="0" marR="0">
              <a:lnSpc>
                <a:spcPct val="107000"/>
              </a:lnSpc>
              <a:spcBef>
                <a:spcPts val="0"/>
              </a:spcBef>
              <a:spcAft>
                <a:spcPts val="800"/>
              </a:spcAft>
            </a:pPr>
            <a:r>
              <a:rPr lang="en-US" sz="1200" b="1" dirty="0">
                <a:solidFill>
                  <a:srgbClr val="6B6057"/>
                </a:solidFill>
                <a:latin typeface="Arial" panose="020B0604020202020204" pitchFamily="34" charset="0"/>
                <a:ea typeface="Calibri" panose="020F0502020204030204" pitchFamily="34" charset="0"/>
                <a:cs typeface="Arial" panose="020B0604020202020204" pitchFamily="34" charset="0"/>
              </a:rPr>
              <a:t>OPTION 1 – SIMPLE AND STRAIGHTFORWARD</a:t>
            </a:r>
          </a:p>
          <a:p>
            <a:pPr marL="0" marR="0">
              <a:lnSpc>
                <a:spcPct val="107000"/>
              </a:lnSpc>
              <a:spcBef>
                <a:spcPts val="0"/>
              </a:spcBef>
              <a:spcAft>
                <a:spcPts val="800"/>
              </a:spcAft>
            </a:pPr>
            <a:r>
              <a:rPr lang="en-US" sz="1200" dirty="0">
                <a:solidFill>
                  <a:srgbClr val="6B6057"/>
                </a:solidFill>
                <a:latin typeface="Arial" panose="020B0604020202020204" pitchFamily="34" charset="0"/>
                <a:ea typeface="Calibri" panose="020F0502020204030204" pitchFamily="34" charset="0"/>
                <a:cs typeface="Arial" panose="020B0604020202020204" pitchFamily="34" charset="0"/>
              </a:rPr>
              <a:t>Item 1 - New High Reflective Roof and Insulation						$1,031,000</a:t>
            </a:r>
          </a:p>
          <a:p>
            <a:pPr marL="0" marR="0">
              <a:lnSpc>
                <a:spcPct val="107000"/>
              </a:lnSpc>
              <a:spcBef>
                <a:spcPts val="0"/>
              </a:spcBef>
              <a:spcAft>
                <a:spcPts val="800"/>
              </a:spcAft>
            </a:pPr>
            <a:r>
              <a:rPr lang="en-US" sz="1200" dirty="0">
                <a:solidFill>
                  <a:srgbClr val="6B6057"/>
                </a:solidFill>
                <a:latin typeface="Arial" panose="020B0604020202020204" pitchFamily="34" charset="0"/>
                <a:ea typeface="Calibri" panose="020F0502020204030204" pitchFamily="34" charset="0"/>
                <a:cs typeface="Arial" panose="020B0604020202020204" pitchFamily="34" charset="0"/>
              </a:rPr>
              <a:t>Item 2 (Level 3) – Portable Filtration System						$     61,000		</a:t>
            </a:r>
          </a:p>
          <a:p>
            <a:pPr marL="0" marR="0">
              <a:lnSpc>
                <a:spcPct val="107000"/>
              </a:lnSpc>
              <a:spcBef>
                <a:spcPts val="0"/>
              </a:spcBef>
              <a:spcAft>
                <a:spcPts val="800"/>
              </a:spcAft>
            </a:pPr>
            <a:r>
              <a:rPr lang="en-US" sz="1200" dirty="0">
                <a:solidFill>
                  <a:srgbClr val="6B6057"/>
                </a:solidFill>
                <a:latin typeface="Arial" panose="020B0604020202020204" pitchFamily="34" charset="0"/>
                <a:ea typeface="Calibri" panose="020F0502020204030204" pitchFamily="34" charset="0"/>
                <a:cs typeface="Arial" panose="020B0604020202020204" pitchFamily="34" charset="0"/>
              </a:rPr>
              <a:t>Item 2 (Level 4) - Mechanical System with PGE Service Upgrade					$   700,000			</a:t>
            </a:r>
          </a:p>
          <a:p>
            <a:pPr marL="0" marR="0">
              <a:lnSpc>
                <a:spcPct val="107000"/>
              </a:lnSpc>
              <a:spcBef>
                <a:spcPts val="0"/>
              </a:spcBef>
              <a:spcAft>
                <a:spcPts val="800"/>
              </a:spcAft>
            </a:pPr>
            <a:r>
              <a:rPr lang="en-US" sz="1200" dirty="0">
                <a:solidFill>
                  <a:srgbClr val="6B6057"/>
                </a:solidFill>
                <a:latin typeface="Arial" panose="020B0604020202020204" pitchFamily="34" charset="0"/>
                <a:ea typeface="Calibri" panose="020F0502020204030204" pitchFamily="34" charset="0"/>
                <a:cs typeface="Arial" panose="020B0604020202020204" pitchFamily="34" charset="0"/>
              </a:rPr>
              <a:t>Total Estimated Construction Cost:							$1,792,000		</a:t>
            </a:r>
          </a:p>
        </p:txBody>
      </p:sp>
      <p:cxnSp>
        <p:nvCxnSpPr>
          <p:cNvPr id="3" name="Straight Connector 2">
            <a:extLst>
              <a:ext uri="{FF2B5EF4-FFF2-40B4-BE49-F238E27FC236}">
                <a16:creationId xmlns:a16="http://schemas.microsoft.com/office/drawing/2014/main" id="{5EDBEF7E-4905-4A69-AB11-0A1C9682A209}"/>
              </a:ext>
            </a:extLst>
          </p:cNvPr>
          <p:cNvCxnSpPr>
            <a:cxnSpLocks/>
          </p:cNvCxnSpPr>
          <p:nvPr/>
        </p:nvCxnSpPr>
        <p:spPr>
          <a:xfrm>
            <a:off x="224935" y="6189652"/>
            <a:ext cx="11326077" cy="0"/>
          </a:xfrm>
          <a:prstGeom prst="line">
            <a:avLst/>
          </a:prstGeom>
          <a:ln w="9525">
            <a:solidFill>
              <a:srgbClr val="6B605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58152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E18272A-D4DC-0142-BF07-23461DBA7A02}"/>
              </a:ext>
            </a:extLst>
          </p:cNvPr>
          <p:cNvPicPr>
            <a:picLocks noChangeAspect="1"/>
          </p:cNvPicPr>
          <p:nvPr/>
        </p:nvPicPr>
        <p:blipFill rotWithShape="1">
          <a:blip r:embed="rId2">
            <a:extLst>
              <a:ext uri="{28A0092B-C50C-407E-A947-70E740481C1C}">
                <a14:useLocalDpi xmlns:a14="http://schemas.microsoft.com/office/drawing/2010/main" val="0"/>
              </a:ext>
            </a:extLst>
          </a:blip>
          <a:srcRect l="811" t="4980" r="713" b="45052"/>
          <a:stretch/>
        </p:blipFill>
        <p:spPr>
          <a:xfrm>
            <a:off x="190414" y="0"/>
            <a:ext cx="11318240" cy="3685592"/>
          </a:xfrm>
          <a:prstGeom prst="rect">
            <a:avLst/>
          </a:prstGeom>
        </p:spPr>
      </p:pic>
      <p:sp>
        <p:nvSpPr>
          <p:cNvPr id="4" name="Subtitle 2">
            <a:extLst>
              <a:ext uri="{FF2B5EF4-FFF2-40B4-BE49-F238E27FC236}">
                <a16:creationId xmlns:a16="http://schemas.microsoft.com/office/drawing/2014/main" id="{92769C35-99CF-4276-A5ED-E907435402B1}"/>
              </a:ext>
            </a:extLst>
          </p:cNvPr>
          <p:cNvSpPr txBox="1">
            <a:spLocks/>
          </p:cNvSpPr>
          <p:nvPr/>
        </p:nvSpPr>
        <p:spPr>
          <a:xfrm>
            <a:off x="-1" y="140815"/>
            <a:ext cx="9342305" cy="5576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rgbClr val="CB602E"/>
                </a:solidFill>
                <a:latin typeface="Gill Sans" panose="020B0502020104020203" pitchFamily="34" charset="-79"/>
                <a:cs typeface="Gill Sans" panose="020B0502020104020203" pitchFamily="34" charset="-79"/>
              </a:rPr>
              <a:t>POTENTIAL SCOPE PACKAGES AND COST ESTIMATES</a:t>
            </a:r>
          </a:p>
        </p:txBody>
      </p:sp>
      <p:sp>
        <p:nvSpPr>
          <p:cNvPr id="5" name="Rectangle 4">
            <a:extLst>
              <a:ext uri="{FF2B5EF4-FFF2-40B4-BE49-F238E27FC236}">
                <a16:creationId xmlns:a16="http://schemas.microsoft.com/office/drawing/2014/main" id="{5BB6FE33-4555-4DB3-82F6-0FC9EE69DC61}"/>
              </a:ext>
            </a:extLst>
          </p:cNvPr>
          <p:cNvSpPr/>
          <p:nvPr/>
        </p:nvSpPr>
        <p:spPr>
          <a:xfrm>
            <a:off x="0" y="6595479"/>
            <a:ext cx="12192000" cy="262521"/>
          </a:xfrm>
          <a:prstGeom prst="rect">
            <a:avLst/>
          </a:prstGeom>
          <a:solidFill>
            <a:srgbClr val="CB6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CB602E"/>
              </a:highlight>
            </a:endParaRPr>
          </a:p>
        </p:txBody>
      </p:sp>
      <p:sp>
        <p:nvSpPr>
          <p:cNvPr id="7" name="TextBox 6">
            <a:extLst>
              <a:ext uri="{FF2B5EF4-FFF2-40B4-BE49-F238E27FC236}">
                <a16:creationId xmlns:a16="http://schemas.microsoft.com/office/drawing/2014/main" id="{3E7AB093-F287-4F9B-9F5A-DBB0F8271542}"/>
              </a:ext>
            </a:extLst>
          </p:cNvPr>
          <p:cNvSpPr txBox="1"/>
          <p:nvPr/>
        </p:nvSpPr>
        <p:spPr>
          <a:xfrm>
            <a:off x="190414" y="3826407"/>
            <a:ext cx="11461639" cy="2677336"/>
          </a:xfrm>
          <a:prstGeom prst="rect">
            <a:avLst/>
          </a:prstGeom>
          <a:noFill/>
        </p:spPr>
        <p:txBody>
          <a:bodyPr wrap="square">
            <a:spAutoFit/>
          </a:bodyPr>
          <a:lstStyle/>
          <a:p>
            <a:pPr marL="0" marR="0">
              <a:lnSpc>
                <a:spcPct val="107000"/>
              </a:lnSpc>
              <a:spcBef>
                <a:spcPts val="0"/>
              </a:spcBef>
              <a:spcAft>
                <a:spcPts val="800"/>
              </a:spcAft>
            </a:pPr>
            <a:r>
              <a:rPr lang="en-US" sz="1200" b="1" dirty="0">
                <a:solidFill>
                  <a:srgbClr val="6B6057"/>
                </a:solidFill>
                <a:latin typeface="Arial" panose="020B0604020202020204" pitchFamily="34" charset="0"/>
                <a:ea typeface="Calibri" panose="020F0502020204030204" pitchFamily="34" charset="0"/>
                <a:cs typeface="Arial" panose="020B0604020202020204" pitchFamily="34" charset="0"/>
              </a:rPr>
              <a:t>OPTION 2 – PASSIVE MEASURES</a:t>
            </a:r>
          </a:p>
          <a:p>
            <a:pPr>
              <a:lnSpc>
                <a:spcPct val="107000"/>
              </a:lnSpc>
              <a:spcAft>
                <a:spcPts val="800"/>
              </a:spcAft>
            </a:pPr>
            <a:r>
              <a:rPr lang="en-US" sz="1200" dirty="0">
                <a:solidFill>
                  <a:srgbClr val="6B6057"/>
                </a:solidFill>
                <a:latin typeface="Arial" panose="020B0604020202020204" pitchFamily="34" charset="0"/>
                <a:ea typeface="Calibri" panose="020F0502020204030204" pitchFamily="34" charset="0"/>
                <a:cs typeface="Arial" panose="020B0604020202020204" pitchFamily="34" charset="0"/>
              </a:rPr>
              <a:t>Item 1 - New High Reflective Roof and Insulation						$1,031,000 		</a:t>
            </a:r>
          </a:p>
          <a:p>
            <a:pPr>
              <a:lnSpc>
                <a:spcPct val="107000"/>
              </a:lnSpc>
              <a:spcAft>
                <a:spcPts val="800"/>
              </a:spcAft>
            </a:pPr>
            <a:r>
              <a:rPr lang="en-US" sz="1200" dirty="0">
                <a:solidFill>
                  <a:srgbClr val="6B6057"/>
                </a:solidFill>
                <a:latin typeface="Arial" panose="020B0604020202020204" pitchFamily="34" charset="0"/>
                <a:ea typeface="Calibri" panose="020F0502020204030204" pitchFamily="34" charset="0"/>
                <a:cs typeface="Arial" panose="020B0604020202020204" pitchFamily="34" charset="0"/>
              </a:rPr>
              <a:t>Item 2 (Level 1) – Portable Filtration System 						$     61,000 </a:t>
            </a:r>
          </a:p>
          <a:p>
            <a:pPr>
              <a:lnSpc>
                <a:spcPct val="107000"/>
              </a:lnSpc>
              <a:spcAft>
                <a:spcPts val="800"/>
              </a:spcAft>
            </a:pPr>
            <a:r>
              <a:rPr lang="en-US" sz="1200" dirty="0">
                <a:solidFill>
                  <a:srgbClr val="6B6057"/>
                </a:solidFill>
                <a:latin typeface="Arial" panose="020B0604020202020204" pitchFamily="34" charset="0"/>
                <a:ea typeface="Calibri" panose="020F0502020204030204" pitchFamily="34" charset="0"/>
                <a:cs typeface="Arial" panose="020B0604020202020204" pitchFamily="34" charset="0"/>
              </a:rPr>
              <a:t>Item 2 (Level 3) – Mechanical Improvements						$   136,000 </a:t>
            </a:r>
          </a:p>
          <a:p>
            <a:pPr>
              <a:lnSpc>
                <a:spcPct val="107000"/>
              </a:lnSpc>
              <a:spcAft>
                <a:spcPts val="800"/>
              </a:spcAft>
            </a:pPr>
            <a:r>
              <a:rPr lang="en-US" sz="1200" dirty="0">
                <a:solidFill>
                  <a:srgbClr val="6B6057"/>
                </a:solidFill>
                <a:latin typeface="Arial" panose="020B0604020202020204" pitchFamily="34" charset="0"/>
                <a:ea typeface="Calibri" panose="020F0502020204030204" pitchFamily="34" charset="0"/>
                <a:cs typeface="Arial" panose="020B0604020202020204" pitchFamily="34" charset="0"/>
              </a:rPr>
              <a:t>Item 3 – Heat Reflective Coating for AC Paving						$   229,000</a:t>
            </a:r>
          </a:p>
          <a:p>
            <a:pPr>
              <a:lnSpc>
                <a:spcPct val="107000"/>
              </a:lnSpc>
              <a:spcAft>
                <a:spcPts val="800"/>
              </a:spcAft>
            </a:pPr>
            <a:r>
              <a:rPr lang="en-US" sz="1200" dirty="0">
                <a:solidFill>
                  <a:srgbClr val="6B6057"/>
                </a:solidFill>
                <a:latin typeface="Arial" panose="020B0604020202020204" pitchFamily="34" charset="0"/>
                <a:ea typeface="Calibri" panose="020F0502020204030204" pitchFamily="34" charset="0"/>
                <a:cs typeface="Arial" panose="020B0604020202020204" pitchFamily="34" charset="0"/>
              </a:rPr>
              <a:t>Item 4 – Planting								$     35,000</a:t>
            </a:r>
          </a:p>
          <a:p>
            <a:pPr>
              <a:lnSpc>
                <a:spcPct val="107000"/>
              </a:lnSpc>
              <a:spcAft>
                <a:spcPts val="800"/>
              </a:spcAft>
            </a:pPr>
            <a:r>
              <a:rPr lang="en-US" sz="1200" dirty="0">
                <a:solidFill>
                  <a:srgbClr val="6B6057"/>
                </a:solidFill>
                <a:latin typeface="Arial" panose="020B0604020202020204" pitchFamily="34" charset="0"/>
                <a:ea typeface="Calibri" panose="020F0502020204030204" pitchFamily="34" charset="0"/>
                <a:cs typeface="Arial" panose="020B0604020202020204" pitchFamily="34" charset="0"/>
              </a:rPr>
              <a:t>Item 5 (Level 2) – Envelope Improvements						$   123,000</a:t>
            </a:r>
          </a:p>
          <a:p>
            <a:pPr>
              <a:lnSpc>
                <a:spcPct val="107000"/>
              </a:lnSpc>
              <a:spcAft>
                <a:spcPts val="800"/>
              </a:spcAft>
            </a:pPr>
            <a:r>
              <a:rPr lang="en-US" sz="1200" dirty="0">
                <a:solidFill>
                  <a:srgbClr val="6B6057"/>
                </a:solidFill>
                <a:latin typeface="Arial" panose="020B0604020202020204" pitchFamily="34" charset="0"/>
                <a:ea typeface="Calibri" panose="020F0502020204030204" pitchFamily="34" charset="0"/>
                <a:cs typeface="Arial" panose="020B0604020202020204" pitchFamily="34" charset="0"/>
              </a:rPr>
              <a:t>Item 6 – Irrigation								$     26,000</a:t>
            </a:r>
          </a:p>
          <a:p>
            <a:pPr marL="0" marR="0">
              <a:lnSpc>
                <a:spcPct val="107000"/>
              </a:lnSpc>
              <a:spcBef>
                <a:spcPts val="0"/>
              </a:spcBef>
              <a:spcAft>
                <a:spcPts val="800"/>
              </a:spcAft>
            </a:pPr>
            <a:r>
              <a:rPr lang="en-US" sz="1200" dirty="0">
                <a:solidFill>
                  <a:srgbClr val="6B6057"/>
                </a:solidFill>
                <a:latin typeface="Arial" panose="020B0604020202020204" pitchFamily="34" charset="0"/>
                <a:ea typeface="Calibri" panose="020F0502020204030204" pitchFamily="34" charset="0"/>
                <a:cs typeface="Arial" panose="020B0604020202020204" pitchFamily="34" charset="0"/>
              </a:rPr>
              <a:t>Total Estimated Construction Cost:							$1,641,000	</a:t>
            </a:r>
          </a:p>
        </p:txBody>
      </p:sp>
      <p:cxnSp>
        <p:nvCxnSpPr>
          <p:cNvPr id="17" name="Straight Connector 16">
            <a:extLst>
              <a:ext uri="{FF2B5EF4-FFF2-40B4-BE49-F238E27FC236}">
                <a16:creationId xmlns:a16="http://schemas.microsoft.com/office/drawing/2014/main" id="{8CA04272-8C0C-1D42-AFF4-1A7A7DD61A06}"/>
              </a:ext>
            </a:extLst>
          </p:cNvPr>
          <p:cNvCxnSpPr>
            <a:cxnSpLocks/>
          </p:cNvCxnSpPr>
          <p:nvPr/>
        </p:nvCxnSpPr>
        <p:spPr>
          <a:xfrm>
            <a:off x="224935" y="6189652"/>
            <a:ext cx="11326077" cy="0"/>
          </a:xfrm>
          <a:prstGeom prst="line">
            <a:avLst/>
          </a:prstGeom>
          <a:ln w="9525">
            <a:solidFill>
              <a:srgbClr val="6B605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19329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4003819-8EFF-CA4C-BF53-76EF35DE9CCA}"/>
              </a:ext>
            </a:extLst>
          </p:cNvPr>
          <p:cNvPicPr>
            <a:picLocks noChangeAspect="1"/>
          </p:cNvPicPr>
          <p:nvPr/>
        </p:nvPicPr>
        <p:blipFill rotWithShape="1">
          <a:blip r:embed="rId2">
            <a:extLst>
              <a:ext uri="{28A0092B-C50C-407E-A947-70E740481C1C}">
                <a14:useLocalDpi xmlns:a14="http://schemas.microsoft.com/office/drawing/2010/main" val="0"/>
              </a:ext>
            </a:extLst>
          </a:blip>
          <a:srcRect l="811" t="4980" r="713" b="45052"/>
          <a:stretch/>
        </p:blipFill>
        <p:spPr>
          <a:xfrm>
            <a:off x="190414" y="0"/>
            <a:ext cx="11318240" cy="3685592"/>
          </a:xfrm>
          <a:prstGeom prst="rect">
            <a:avLst/>
          </a:prstGeom>
        </p:spPr>
      </p:pic>
      <p:sp>
        <p:nvSpPr>
          <p:cNvPr id="4" name="Subtitle 2">
            <a:extLst>
              <a:ext uri="{FF2B5EF4-FFF2-40B4-BE49-F238E27FC236}">
                <a16:creationId xmlns:a16="http://schemas.microsoft.com/office/drawing/2014/main" id="{92769C35-99CF-4276-A5ED-E907435402B1}"/>
              </a:ext>
            </a:extLst>
          </p:cNvPr>
          <p:cNvSpPr txBox="1">
            <a:spLocks/>
          </p:cNvSpPr>
          <p:nvPr/>
        </p:nvSpPr>
        <p:spPr>
          <a:xfrm>
            <a:off x="-1" y="140815"/>
            <a:ext cx="9342305" cy="5576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rgbClr val="CB602E"/>
                </a:solidFill>
                <a:latin typeface="Gill Sans" panose="020B0502020104020203" pitchFamily="34" charset="-79"/>
                <a:cs typeface="Gill Sans" panose="020B0502020104020203" pitchFamily="34" charset="-79"/>
              </a:rPr>
              <a:t>POTENTIAL SCOPE PACKAGES AND COST ESTIMATES</a:t>
            </a:r>
          </a:p>
        </p:txBody>
      </p:sp>
      <p:sp>
        <p:nvSpPr>
          <p:cNvPr id="5" name="Rectangle 4">
            <a:extLst>
              <a:ext uri="{FF2B5EF4-FFF2-40B4-BE49-F238E27FC236}">
                <a16:creationId xmlns:a16="http://schemas.microsoft.com/office/drawing/2014/main" id="{5BB6FE33-4555-4DB3-82F6-0FC9EE69DC61}"/>
              </a:ext>
            </a:extLst>
          </p:cNvPr>
          <p:cNvSpPr/>
          <p:nvPr/>
        </p:nvSpPr>
        <p:spPr>
          <a:xfrm>
            <a:off x="0" y="6595479"/>
            <a:ext cx="12192000" cy="262521"/>
          </a:xfrm>
          <a:prstGeom prst="rect">
            <a:avLst/>
          </a:prstGeom>
          <a:solidFill>
            <a:srgbClr val="CB6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CB602E"/>
              </a:highlight>
            </a:endParaRPr>
          </a:p>
        </p:txBody>
      </p:sp>
      <p:sp>
        <p:nvSpPr>
          <p:cNvPr id="10" name="TextBox 9">
            <a:extLst>
              <a:ext uri="{FF2B5EF4-FFF2-40B4-BE49-F238E27FC236}">
                <a16:creationId xmlns:a16="http://schemas.microsoft.com/office/drawing/2014/main" id="{6A96BACC-F9CE-394F-BD56-48C2D6759BC0}"/>
              </a:ext>
            </a:extLst>
          </p:cNvPr>
          <p:cNvSpPr txBox="1"/>
          <p:nvPr/>
        </p:nvSpPr>
        <p:spPr>
          <a:xfrm>
            <a:off x="190414" y="4158938"/>
            <a:ext cx="11461639" cy="2377126"/>
          </a:xfrm>
          <a:prstGeom prst="rect">
            <a:avLst/>
          </a:prstGeom>
          <a:noFill/>
        </p:spPr>
        <p:txBody>
          <a:bodyPr wrap="square">
            <a:spAutoFit/>
          </a:bodyPr>
          <a:lstStyle/>
          <a:p>
            <a:pPr marL="0" marR="0">
              <a:lnSpc>
                <a:spcPct val="107000"/>
              </a:lnSpc>
              <a:spcBef>
                <a:spcPts val="0"/>
              </a:spcBef>
              <a:spcAft>
                <a:spcPts val="800"/>
              </a:spcAft>
            </a:pPr>
            <a:r>
              <a:rPr lang="en-US" sz="1200" b="1" dirty="0">
                <a:solidFill>
                  <a:srgbClr val="6B6057"/>
                </a:solidFill>
                <a:latin typeface="Arial" panose="020B0604020202020204" pitchFamily="34" charset="0"/>
                <a:ea typeface="Calibri" panose="020F0502020204030204" pitchFamily="34" charset="0"/>
                <a:cs typeface="Arial" panose="020B0604020202020204" pitchFamily="34" charset="0"/>
              </a:rPr>
              <a:t>OPTION 3 – ALL IN</a:t>
            </a:r>
          </a:p>
          <a:p>
            <a:pPr marL="0" marR="0">
              <a:lnSpc>
                <a:spcPct val="107000"/>
              </a:lnSpc>
              <a:spcBef>
                <a:spcPts val="0"/>
              </a:spcBef>
              <a:spcAft>
                <a:spcPts val="800"/>
              </a:spcAft>
            </a:pPr>
            <a:r>
              <a:rPr lang="en-US" sz="1200" dirty="0">
                <a:solidFill>
                  <a:srgbClr val="6B6057"/>
                </a:solidFill>
                <a:latin typeface="Arial" panose="020B0604020202020204" pitchFamily="34" charset="0"/>
                <a:ea typeface="Calibri" panose="020F0502020204030204" pitchFamily="34" charset="0"/>
                <a:cs typeface="Arial" panose="020B0604020202020204" pitchFamily="34" charset="0"/>
              </a:rPr>
              <a:t>Item 1 - New High Reflective Roof and Insulation						$1,031,000		</a:t>
            </a:r>
          </a:p>
          <a:p>
            <a:pPr>
              <a:lnSpc>
                <a:spcPct val="107000"/>
              </a:lnSpc>
              <a:spcAft>
                <a:spcPts val="800"/>
              </a:spcAft>
            </a:pPr>
            <a:r>
              <a:rPr lang="en-US" sz="1200" dirty="0">
                <a:solidFill>
                  <a:srgbClr val="6B6057"/>
                </a:solidFill>
                <a:latin typeface="Arial" panose="020B0604020202020204" pitchFamily="34" charset="0"/>
                <a:ea typeface="Calibri" panose="020F0502020204030204" pitchFamily="34" charset="0"/>
                <a:cs typeface="Arial" panose="020B0604020202020204" pitchFamily="34" charset="0"/>
              </a:rPr>
              <a:t>Item 2 (Level 4) – Mechanical System Improvements						$   700,000 </a:t>
            </a:r>
          </a:p>
          <a:p>
            <a:pPr>
              <a:lnSpc>
                <a:spcPct val="107000"/>
              </a:lnSpc>
              <a:spcAft>
                <a:spcPts val="800"/>
              </a:spcAft>
            </a:pPr>
            <a:r>
              <a:rPr lang="en-US" sz="1200" dirty="0">
                <a:solidFill>
                  <a:srgbClr val="6B6057"/>
                </a:solidFill>
                <a:latin typeface="Arial" panose="020B0604020202020204" pitchFamily="34" charset="0"/>
                <a:ea typeface="Calibri" panose="020F0502020204030204" pitchFamily="34" charset="0"/>
                <a:cs typeface="Arial" panose="020B0604020202020204" pitchFamily="34" charset="0"/>
              </a:rPr>
              <a:t>Item 2 (Level 3) – Heat Reflective Coating for AC Paving					$     61,000</a:t>
            </a:r>
          </a:p>
          <a:p>
            <a:pPr marL="0" marR="0">
              <a:lnSpc>
                <a:spcPct val="107000"/>
              </a:lnSpc>
              <a:spcBef>
                <a:spcPts val="0"/>
              </a:spcBef>
              <a:spcAft>
                <a:spcPts val="800"/>
              </a:spcAft>
            </a:pPr>
            <a:r>
              <a:rPr lang="en-US" sz="1200" dirty="0">
                <a:solidFill>
                  <a:srgbClr val="6B6057"/>
                </a:solidFill>
                <a:latin typeface="Arial" panose="020B0604020202020204" pitchFamily="34" charset="0"/>
                <a:ea typeface="Calibri" panose="020F0502020204030204" pitchFamily="34" charset="0"/>
                <a:cs typeface="Arial" panose="020B0604020202020204" pitchFamily="34" charset="0"/>
              </a:rPr>
              <a:t>Item 4 – Planting								$     35,000</a:t>
            </a:r>
          </a:p>
          <a:p>
            <a:pPr marL="0" marR="0">
              <a:lnSpc>
                <a:spcPct val="107000"/>
              </a:lnSpc>
              <a:spcBef>
                <a:spcPts val="0"/>
              </a:spcBef>
              <a:spcAft>
                <a:spcPts val="800"/>
              </a:spcAft>
            </a:pPr>
            <a:r>
              <a:rPr lang="en-US" sz="1200" dirty="0">
                <a:solidFill>
                  <a:srgbClr val="6B6057"/>
                </a:solidFill>
                <a:latin typeface="Arial" panose="020B0604020202020204" pitchFamily="34" charset="0"/>
                <a:ea typeface="Calibri" panose="020F0502020204030204" pitchFamily="34" charset="0"/>
                <a:cs typeface="Arial" panose="020B0604020202020204" pitchFamily="34" charset="0"/>
              </a:rPr>
              <a:t>Item 5 (Level 2) – Envelope Improvements						$   848,000</a:t>
            </a:r>
          </a:p>
          <a:p>
            <a:pPr marL="0" marR="0">
              <a:lnSpc>
                <a:spcPct val="107000"/>
              </a:lnSpc>
              <a:spcBef>
                <a:spcPts val="0"/>
              </a:spcBef>
              <a:spcAft>
                <a:spcPts val="800"/>
              </a:spcAft>
            </a:pPr>
            <a:r>
              <a:rPr lang="en-US" sz="1200" dirty="0">
                <a:solidFill>
                  <a:srgbClr val="6B6057"/>
                </a:solidFill>
                <a:latin typeface="Arial" panose="020B0604020202020204" pitchFamily="34" charset="0"/>
                <a:ea typeface="Calibri" panose="020F0502020204030204" pitchFamily="34" charset="0"/>
                <a:cs typeface="Arial" panose="020B0604020202020204" pitchFamily="34" charset="0"/>
              </a:rPr>
              <a:t>Item 6 – Irrigation								$     26,000</a:t>
            </a:r>
          </a:p>
          <a:p>
            <a:pPr marL="0" marR="0">
              <a:lnSpc>
                <a:spcPct val="107000"/>
              </a:lnSpc>
              <a:spcBef>
                <a:spcPts val="0"/>
              </a:spcBef>
              <a:spcAft>
                <a:spcPts val="800"/>
              </a:spcAft>
            </a:pPr>
            <a:r>
              <a:rPr lang="en-US" sz="1200" dirty="0">
                <a:solidFill>
                  <a:srgbClr val="6B6057"/>
                </a:solidFill>
                <a:latin typeface="Arial" panose="020B0604020202020204" pitchFamily="34" charset="0"/>
                <a:ea typeface="Calibri" panose="020F0502020204030204" pitchFamily="34" charset="0"/>
                <a:cs typeface="Arial" panose="020B0604020202020204" pitchFamily="34" charset="0"/>
              </a:rPr>
              <a:t>Total Estimated Construction Cost:							$2,808,000		</a:t>
            </a:r>
          </a:p>
        </p:txBody>
      </p:sp>
      <p:cxnSp>
        <p:nvCxnSpPr>
          <p:cNvPr id="15" name="Straight Connector 14">
            <a:extLst>
              <a:ext uri="{FF2B5EF4-FFF2-40B4-BE49-F238E27FC236}">
                <a16:creationId xmlns:a16="http://schemas.microsoft.com/office/drawing/2014/main" id="{F8AD71B9-CAFA-A049-83B1-84AC8B5B61D8}"/>
              </a:ext>
            </a:extLst>
          </p:cNvPr>
          <p:cNvCxnSpPr>
            <a:cxnSpLocks/>
          </p:cNvCxnSpPr>
          <p:nvPr/>
        </p:nvCxnSpPr>
        <p:spPr>
          <a:xfrm>
            <a:off x="224935" y="6189652"/>
            <a:ext cx="11326077" cy="0"/>
          </a:xfrm>
          <a:prstGeom prst="line">
            <a:avLst/>
          </a:prstGeom>
          <a:ln w="9525">
            <a:solidFill>
              <a:srgbClr val="6B605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2270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92769C35-99CF-4276-A5ED-E907435402B1}"/>
              </a:ext>
            </a:extLst>
          </p:cNvPr>
          <p:cNvSpPr txBox="1">
            <a:spLocks/>
          </p:cNvSpPr>
          <p:nvPr/>
        </p:nvSpPr>
        <p:spPr>
          <a:xfrm>
            <a:off x="0" y="140815"/>
            <a:ext cx="5181600" cy="5576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rgbClr val="CB602E"/>
                </a:solidFill>
                <a:latin typeface="Gill Sans" panose="020B0502020104020203" pitchFamily="34" charset="-79"/>
                <a:cs typeface="Gill Sans" panose="020B0502020104020203" pitchFamily="34" charset="-79"/>
              </a:rPr>
              <a:t>CONCLUSIONS</a:t>
            </a:r>
          </a:p>
        </p:txBody>
      </p:sp>
      <p:sp>
        <p:nvSpPr>
          <p:cNvPr id="5" name="Rectangle 4">
            <a:extLst>
              <a:ext uri="{FF2B5EF4-FFF2-40B4-BE49-F238E27FC236}">
                <a16:creationId xmlns:a16="http://schemas.microsoft.com/office/drawing/2014/main" id="{5BB6FE33-4555-4DB3-82F6-0FC9EE69DC61}"/>
              </a:ext>
            </a:extLst>
          </p:cNvPr>
          <p:cNvSpPr/>
          <p:nvPr/>
        </p:nvSpPr>
        <p:spPr>
          <a:xfrm>
            <a:off x="0" y="6595479"/>
            <a:ext cx="12192000" cy="262521"/>
          </a:xfrm>
          <a:prstGeom prst="rect">
            <a:avLst/>
          </a:prstGeom>
          <a:solidFill>
            <a:srgbClr val="CB6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CB602E"/>
              </a:highlight>
            </a:endParaRPr>
          </a:p>
        </p:txBody>
      </p:sp>
      <p:sp>
        <p:nvSpPr>
          <p:cNvPr id="6" name="TextBox 5">
            <a:extLst>
              <a:ext uri="{FF2B5EF4-FFF2-40B4-BE49-F238E27FC236}">
                <a16:creationId xmlns:a16="http://schemas.microsoft.com/office/drawing/2014/main" id="{D725B32B-1FAF-4454-A354-39A97ADCF998}"/>
              </a:ext>
            </a:extLst>
          </p:cNvPr>
          <p:cNvSpPr txBox="1"/>
          <p:nvPr/>
        </p:nvSpPr>
        <p:spPr>
          <a:xfrm>
            <a:off x="365180" y="698500"/>
            <a:ext cx="11461639" cy="5136214"/>
          </a:xfrm>
          <a:prstGeom prst="rect">
            <a:avLst/>
          </a:prstGeom>
          <a:noFill/>
        </p:spPr>
        <p:txBody>
          <a:bodyPr wrap="square">
            <a:spAutoFit/>
          </a:bodyPr>
          <a:lstStyle/>
          <a:p>
            <a:pPr marL="0" marR="0">
              <a:lnSpc>
                <a:spcPct val="107000"/>
              </a:lnSpc>
              <a:spcBef>
                <a:spcPts val="0"/>
              </a:spcBef>
              <a:spcAft>
                <a:spcPts val="800"/>
              </a:spcAft>
            </a:pPr>
            <a:r>
              <a:rPr lang="en-US" sz="1200" b="1" dirty="0">
                <a:solidFill>
                  <a:srgbClr val="6B6057"/>
                </a:solidFill>
                <a:latin typeface="Arial" panose="020B0604020202020204" pitchFamily="34" charset="0"/>
                <a:ea typeface="Calibri" panose="020F0502020204030204" pitchFamily="34" charset="0"/>
                <a:cs typeface="Arial" panose="020B0604020202020204" pitchFamily="34" charset="0"/>
              </a:rPr>
              <a:t>Heat Mitigation: </a:t>
            </a:r>
            <a:r>
              <a:rPr lang="en-US" sz="1200" dirty="0">
                <a:solidFill>
                  <a:srgbClr val="6B6057"/>
                </a:solidFill>
                <a:latin typeface="Arial" panose="020B0604020202020204" pitchFamily="34" charset="0"/>
                <a:ea typeface="Calibri" panose="020F0502020204030204" pitchFamily="34" charset="0"/>
                <a:cs typeface="Arial" panose="020B0604020202020204" pitchFamily="34" charset="0"/>
              </a:rPr>
              <a:t>The primary goal of this study was to investigate heat mitigation in the building.  The simple measures of painting the surfaces of the building with reflective materials on the roof, walls, and door panels will reduce the collection of heat gain within the spaces.  The environmental surfaces of the parking lots, concrete, and even dry grass collect significant amounts of heat that warm the surfaces and exacerbate the microclimate around the building.  Painting the play surfaces and parking lots with reflective pavement coatings have proven to drop environmental temperatures by nearly 10 degrees in some climates.  Enhancing shading with trees and other vegetation enhances the cooling effect with plant transpiration, passive cooling, as well as adding healthier air with plant CO2 to oxygen transformation.  </a:t>
            </a:r>
          </a:p>
          <a:p>
            <a:pPr marL="0" marR="0">
              <a:lnSpc>
                <a:spcPct val="107000"/>
              </a:lnSpc>
              <a:spcBef>
                <a:spcPts val="0"/>
              </a:spcBef>
              <a:spcAft>
                <a:spcPts val="800"/>
              </a:spcAft>
            </a:pPr>
            <a:r>
              <a:rPr lang="en-US" sz="1200" dirty="0">
                <a:solidFill>
                  <a:srgbClr val="6B6057"/>
                </a:solidFill>
                <a:latin typeface="Arial" panose="020B0604020202020204" pitchFamily="34" charset="0"/>
                <a:ea typeface="Calibri" panose="020F0502020204030204" pitchFamily="34" charset="0"/>
                <a:cs typeface="Arial" panose="020B0604020202020204" pitchFamily="34" charset="0"/>
              </a:rPr>
              <a:t>Adding insulation to the roof and walls as noted when doing capital improvements will further mitigate heat gain into the space.  The glazing systems will need to be replaced as they fail at end of life and should be replaced with high performance low-e glass.  Retaining the natural ventilation paths will enhance IAQ and flexibility with the climate on mild days.  </a:t>
            </a:r>
          </a:p>
          <a:p>
            <a:pPr marL="0" marR="0">
              <a:lnSpc>
                <a:spcPct val="107000"/>
              </a:lnSpc>
              <a:spcBef>
                <a:spcPts val="0"/>
              </a:spcBef>
              <a:spcAft>
                <a:spcPts val="800"/>
              </a:spcAft>
            </a:pPr>
            <a:r>
              <a:rPr lang="en-US" sz="1200" b="1" dirty="0">
                <a:solidFill>
                  <a:srgbClr val="6B6057"/>
                </a:solidFill>
                <a:latin typeface="Arial" panose="020B0604020202020204" pitchFamily="34" charset="0"/>
                <a:ea typeface="Calibri" panose="020F0502020204030204" pitchFamily="34" charset="0"/>
                <a:cs typeface="Arial" panose="020B0604020202020204" pitchFamily="34" charset="0"/>
              </a:rPr>
              <a:t>HVAC Improvements and COVID Mitigation: </a:t>
            </a:r>
            <a:r>
              <a:rPr lang="en-US" sz="1200" dirty="0">
                <a:solidFill>
                  <a:srgbClr val="6B6057"/>
                </a:solidFill>
                <a:latin typeface="Arial" panose="020B0604020202020204" pitchFamily="34" charset="0"/>
                <a:ea typeface="Calibri" panose="020F0502020204030204" pitchFamily="34" charset="0"/>
                <a:cs typeface="Arial" panose="020B0604020202020204" pitchFamily="34" charset="0"/>
              </a:rPr>
              <a:t>The three levels of mitigation measures recommended allow for measured improvements in both IAQ and virus risk mitigation strategies.  The first is bringing IAQ to current code levels with re-establishing fresh air systems and maintaining constant airflow through the MERV-13 filters.  That first step is the most important according to the CA Department of Public Health.  Adding cooling to the fresh air stream in either of the proposed options in recommendation level 2 will start to address thermal comfort in the spaces on hot days. Since there is no cooling system attributed to the existing classrooms the recommendations in level 2 will address both fresh air and comfort cooling.  The third level of air quality introduces portable HEPA filtration and enhanced UVGI virus mitigation which is the third tier of virus infection risk mitigation.  With each of the level tiers of recommendations there are increasing costs with diminishing virus mitigation potential.  As with any of these recommendations there is no implied guarantee of complete virus mitigation as the bulk of the research suggests fomite (surface) transmission is more likely than aerosol transmission through room air once minimum outside air and MERV-13 filters are established.  Each of these recommendations reduce the likely transmission of viruses but cannot guarantee full protection.</a:t>
            </a:r>
          </a:p>
          <a:p>
            <a:pPr marL="0" marR="0">
              <a:lnSpc>
                <a:spcPct val="107000"/>
              </a:lnSpc>
              <a:spcBef>
                <a:spcPts val="0"/>
              </a:spcBef>
              <a:spcAft>
                <a:spcPts val="800"/>
              </a:spcAft>
            </a:pPr>
            <a:endParaRPr lang="en-US" sz="1200" b="1" dirty="0">
              <a:solidFill>
                <a:srgbClr val="6B6057"/>
              </a:solidFill>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200" b="1" dirty="0">
                <a:solidFill>
                  <a:srgbClr val="6B6057"/>
                </a:solidFill>
                <a:latin typeface="Arial" panose="020B0604020202020204" pitchFamily="34" charset="0"/>
                <a:ea typeface="Calibri" panose="020F0502020204030204" pitchFamily="34" charset="0"/>
                <a:cs typeface="Arial" panose="020B0604020202020204" pitchFamily="34" charset="0"/>
              </a:rPr>
              <a:t>NEXT STEPS:</a:t>
            </a:r>
          </a:p>
          <a:p>
            <a:pPr>
              <a:lnSpc>
                <a:spcPct val="107000"/>
              </a:lnSpc>
              <a:spcAft>
                <a:spcPts val="800"/>
              </a:spcAft>
            </a:pPr>
            <a:r>
              <a:rPr lang="en-US" sz="1200" dirty="0">
                <a:solidFill>
                  <a:srgbClr val="6B6057"/>
                </a:solidFill>
                <a:latin typeface="Arial" panose="020B0604020202020204" pitchFamily="34" charset="0"/>
                <a:ea typeface="Calibri" panose="020F0502020204030204" pitchFamily="34" charset="0"/>
                <a:cs typeface="Arial" panose="020B0604020202020204" pitchFamily="34" charset="0"/>
              </a:rPr>
              <a:t>Once the district’s preferred approach and scope has been identified QKA and our consultants will prepare a proposed fee and schedule for design services for the implementation of the proposed work.  Part of those services will be to perform a detailed energy model to confirm the impact of these improvements will meet the minimum standard for thermal comfort inside the classrooms.</a:t>
            </a:r>
            <a:endParaRPr lang="en-US" sz="1200" b="1" dirty="0">
              <a:solidFill>
                <a:srgbClr val="6B6057"/>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8098264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54742D6-69B2-4EA3-8A5B-7A133AC27D74}"/>
              </a:ext>
            </a:extLst>
          </p:cNvPr>
          <p:cNvPicPr>
            <a:picLocks noChangeAspect="1"/>
          </p:cNvPicPr>
          <p:nvPr/>
        </p:nvPicPr>
        <p:blipFill rotWithShape="1">
          <a:blip r:embed="rId2">
            <a:alphaModFix amt="50000"/>
          </a:blip>
          <a:srcRect t="25686" b="17352"/>
          <a:stretch/>
        </p:blipFill>
        <p:spPr>
          <a:xfrm>
            <a:off x="20" y="1"/>
            <a:ext cx="12191980" cy="6857999"/>
          </a:xfrm>
          <a:prstGeom prst="rect">
            <a:avLst/>
          </a:prstGeom>
        </p:spPr>
      </p:pic>
      <p:sp>
        <p:nvSpPr>
          <p:cNvPr id="2" name="Title 1">
            <a:extLst>
              <a:ext uri="{FF2B5EF4-FFF2-40B4-BE49-F238E27FC236}">
                <a16:creationId xmlns:a16="http://schemas.microsoft.com/office/drawing/2014/main" id="{BAFCE0D8-7C02-4A2C-9CD8-58A24E9DFB31}"/>
              </a:ext>
            </a:extLst>
          </p:cNvPr>
          <p:cNvSpPr>
            <a:spLocks noGrp="1"/>
          </p:cNvSpPr>
          <p:nvPr>
            <p:ph type="ctrTitle"/>
          </p:nvPr>
        </p:nvSpPr>
        <p:spPr>
          <a:xfrm>
            <a:off x="1524000" y="1122362"/>
            <a:ext cx="9144000" cy="2900518"/>
          </a:xfrm>
        </p:spPr>
        <p:txBody>
          <a:bodyPr>
            <a:normAutofit/>
          </a:bodyPr>
          <a:lstStyle/>
          <a:p>
            <a:r>
              <a:rPr lang="en-US">
                <a:solidFill>
                  <a:srgbClr val="FFFFFF"/>
                </a:solidFill>
                <a:latin typeface="Gill Sans" panose="020B0502020104020203" pitchFamily="34" charset="-79"/>
                <a:cs typeface="Gill Sans" panose="020B0502020104020203" pitchFamily="34" charset="-79"/>
              </a:rPr>
              <a:t>THE END?</a:t>
            </a:r>
          </a:p>
        </p:txBody>
      </p:sp>
    </p:spTree>
    <p:extLst>
      <p:ext uri="{BB962C8B-B14F-4D97-AF65-F5344CB8AC3E}">
        <p14:creationId xmlns:p14="http://schemas.microsoft.com/office/powerpoint/2010/main" val="12769475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92769C35-99CF-4276-A5ED-E907435402B1}"/>
              </a:ext>
            </a:extLst>
          </p:cNvPr>
          <p:cNvSpPr txBox="1">
            <a:spLocks/>
          </p:cNvSpPr>
          <p:nvPr/>
        </p:nvSpPr>
        <p:spPr>
          <a:xfrm>
            <a:off x="0" y="140815"/>
            <a:ext cx="5181600" cy="5576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rgbClr val="CB602E"/>
                </a:solidFill>
                <a:latin typeface="Gill Sans" panose="020B0502020104020203" pitchFamily="34" charset="-79"/>
                <a:cs typeface="Gill Sans" panose="020B0502020104020203" pitchFamily="34" charset="-79"/>
              </a:rPr>
              <a:t>COST ESTIMATE FOR REFERENCE</a:t>
            </a:r>
          </a:p>
        </p:txBody>
      </p:sp>
      <p:sp>
        <p:nvSpPr>
          <p:cNvPr id="5" name="Rectangle 4">
            <a:extLst>
              <a:ext uri="{FF2B5EF4-FFF2-40B4-BE49-F238E27FC236}">
                <a16:creationId xmlns:a16="http://schemas.microsoft.com/office/drawing/2014/main" id="{5BB6FE33-4555-4DB3-82F6-0FC9EE69DC61}"/>
              </a:ext>
            </a:extLst>
          </p:cNvPr>
          <p:cNvSpPr/>
          <p:nvPr/>
        </p:nvSpPr>
        <p:spPr>
          <a:xfrm>
            <a:off x="0" y="6595479"/>
            <a:ext cx="12192000" cy="262521"/>
          </a:xfrm>
          <a:prstGeom prst="rect">
            <a:avLst/>
          </a:prstGeom>
          <a:solidFill>
            <a:srgbClr val="CB6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CB602E"/>
              </a:highlight>
            </a:endParaRPr>
          </a:p>
        </p:txBody>
      </p:sp>
      <p:graphicFrame>
        <p:nvGraphicFramePr>
          <p:cNvPr id="14" name="object 2">
            <a:extLst>
              <a:ext uri="{FF2B5EF4-FFF2-40B4-BE49-F238E27FC236}">
                <a16:creationId xmlns:a16="http://schemas.microsoft.com/office/drawing/2014/main" id="{97200B2A-5C46-4A6B-BB62-0F5FB43D29DC}"/>
              </a:ext>
            </a:extLst>
          </p:cNvPr>
          <p:cNvGraphicFramePr>
            <a:graphicFrameLocks noGrp="1"/>
          </p:cNvGraphicFramePr>
          <p:nvPr>
            <p:extLst>
              <p:ext uri="{D42A27DB-BD31-4B8C-83A1-F6EECF244321}">
                <p14:modId xmlns:p14="http://schemas.microsoft.com/office/powerpoint/2010/main" val="1798003157"/>
              </p:ext>
            </p:extLst>
          </p:nvPr>
        </p:nvGraphicFramePr>
        <p:xfrm>
          <a:off x="1738279" y="922020"/>
          <a:ext cx="8933529" cy="4933859"/>
        </p:xfrm>
        <a:graphic>
          <a:graphicData uri="http://schemas.openxmlformats.org/drawingml/2006/table">
            <a:tbl>
              <a:tblPr firstRow="1" bandRow="1">
                <a:tableStyleId>{2D5ABB26-0587-4C30-8999-92F81FD0307C}</a:tableStyleId>
              </a:tblPr>
              <a:tblGrid>
                <a:gridCol w="2707211">
                  <a:extLst>
                    <a:ext uri="{9D8B030D-6E8A-4147-A177-3AD203B41FA5}">
                      <a16:colId xmlns:a16="http://schemas.microsoft.com/office/drawing/2014/main" val="20000"/>
                    </a:ext>
                  </a:extLst>
                </a:gridCol>
                <a:gridCol w="1158343">
                  <a:extLst>
                    <a:ext uri="{9D8B030D-6E8A-4147-A177-3AD203B41FA5}">
                      <a16:colId xmlns:a16="http://schemas.microsoft.com/office/drawing/2014/main" val="20001"/>
                    </a:ext>
                  </a:extLst>
                </a:gridCol>
                <a:gridCol w="1004073">
                  <a:extLst>
                    <a:ext uri="{9D8B030D-6E8A-4147-A177-3AD203B41FA5}">
                      <a16:colId xmlns:a16="http://schemas.microsoft.com/office/drawing/2014/main" val="20002"/>
                    </a:ext>
                  </a:extLst>
                </a:gridCol>
                <a:gridCol w="905342">
                  <a:extLst>
                    <a:ext uri="{9D8B030D-6E8A-4147-A177-3AD203B41FA5}">
                      <a16:colId xmlns:a16="http://schemas.microsoft.com/office/drawing/2014/main" val="20003"/>
                    </a:ext>
                  </a:extLst>
                </a:gridCol>
                <a:gridCol w="922973">
                  <a:extLst>
                    <a:ext uri="{9D8B030D-6E8A-4147-A177-3AD203B41FA5}">
                      <a16:colId xmlns:a16="http://schemas.microsoft.com/office/drawing/2014/main" val="20004"/>
                    </a:ext>
                  </a:extLst>
                </a:gridCol>
                <a:gridCol w="2235587">
                  <a:extLst>
                    <a:ext uri="{9D8B030D-6E8A-4147-A177-3AD203B41FA5}">
                      <a16:colId xmlns:a16="http://schemas.microsoft.com/office/drawing/2014/main" val="20005"/>
                    </a:ext>
                  </a:extLst>
                </a:gridCol>
              </a:tblGrid>
              <a:tr h="482083">
                <a:tc>
                  <a:txBody>
                    <a:bodyPr/>
                    <a:lstStyle/>
                    <a:p>
                      <a:pPr marL="12700">
                        <a:lnSpc>
                          <a:spcPts val="675"/>
                        </a:lnSpc>
                      </a:pPr>
                      <a:r>
                        <a:rPr sz="800" b="1" spc="10" dirty="0">
                          <a:latin typeface="Arial"/>
                          <a:cs typeface="Arial"/>
                        </a:rPr>
                        <a:t>Gravenstein </a:t>
                      </a:r>
                      <a:r>
                        <a:rPr sz="800" b="1" spc="15" dirty="0">
                          <a:latin typeface="Arial"/>
                          <a:cs typeface="Arial"/>
                        </a:rPr>
                        <a:t>Union School</a:t>
                      </a:r>
                      <a:r>
                        <a:rPr sz="800" b="1" spc="-5" dirty="0">
                          <a:latin typeface="Arial"/>
                          <a:cs typeface="Arial"/>
                        </a:rPr>
                        <a:t> </a:t>
                      </a:r>
                      <a:r>
                        <a:rPr sz="800" b="1" spc="10" dirty="0">
                          <a:latin typeface="Arial"/>
                          <a:cs typeface="Arial"/>
                        </a:rPr>
                        <a:t>District</a:t>
                      </a:r>
                      <a:endParaRPr sz="800" dirty="0">
                        <a:latin typeface="Arial"/>
                        <a:cs typeface="Arial"/>
                      </a:endParaRPr>
                    </a:p>
                    <a:p>
                      <a:pPr marL="9525">
                        <a:lnSpc>
                          <a:spcPts val="580"/>
                        </a:lnSpc>
                      </a:pPr>
                      <a:endParaRPr lang="en-US" sz="700" b="1" spc="5" dirty="0">
                        <a:latin typeface="Arial"/>
                        <a:cs typeface="Arial"/>
                      </a:endParaRPr>
                    </a:p>
                    <a:p>
                      <a:pPr marL="9525">
                        <a:lnSpc>
                          <a:spcPts val="580"/>
                        </a:lnSpc>
                      </a:pPr>
                      <a:r>
                        <a:rPr sz="700" b="1" spc="5" dirty="0">
                          <a:latin typeface="Arial"/>
                          <a:cs typeface="Arial"/>
                        </a:rPr>
                        <a:t>Hillcrest </a:t>
                      </a:r>
                      <a:r>
                        <a:rPr sz="700" b="1" spc="10" dirty="0">
                          <a:latin typeface="Arial"/>
                          <a:cs typeface="Arial"/>
                        </a:rPr>
                        <a:t>Middle</a:t>
                      </a:r>
                      <a:r>
                        <a:rPr sz="700" b="1" spc="-10" dirty="0">
                          <a:latin typeface="Arial"/>
                          <a:cs typeface="Arial"/>
                        </a:rPr>
                        <a:t> </a:t>
                      </a:r>
                      <a:r>
                        <a:rPr sz="700" b="1" spc="10" dirty="0">
                          <a:latin typeface="Arial"/>
                          <a:cs typeface="Arial"/>
                        </a:rPr>
                        <a:t>School</a:t>
                      </a:r>
                      <a:endParaRPr sz="700" dirty="0">
                        <a:latin typeface="Arial"/>
                        <a:cs typeface="Arial"/>
                      </a:endParaRPr>
                    </a:p>
                    <a:p>
                      <a:pPr marL="9525">
                        <a:lnSpc>
                          <a:spcPct val="100000"/>
                        </a:lnSpc>
                        <a:spcBef>
                          <a:spcPts val="20"/>
                        </a:spcBef>
                      </a:pPr>
                      <a:r>
                        <a:rPr sz="700" spc="5" dirty="0">
                          <a:latin typeface="Arial"/>
                          <a:cs typeface="Arial"/>
                        </a:rPr>
                        <a:t>Heat Mitigation</a:t>
                      </a:r>
                      <a:r>
                        <a:rPr sz="700" spc="-15" dirty="0">
                          <a:latin typeface="Arial"/>
                          <a:cs typeface="Arial"/>
                        </a:rPr>
                        <a:t> </a:t>
                      </a:r>
                      <a:r>
                        <a:rPr sz="700" spc="5" dirty="0">
                          <a:latin typeface="Arial"/>
                          <a:cs typeface="Arial"/>
                        </a:rPr>
                        <a:t>Study</a:t>
                      </a:r>
                      <a:endParaRPr sz="700" dirty="0">
                        <a:latin typeface="Arial"/>
                        <a:cs typeface="Arial"/>
                      </a:endParaRPr>
                    </a:p>
                  </a:txBody>
                  <a:tcPr marL="0" marR="0" marT="0" marB="0"/>
                </a:tc>
                <a:tc>
                  <a:txBody>
                    <a:bodyPr/>
                    <a:lstStyle/>
                    <a:p>
                      <a:pPr>
                        <a:lnSpc>
                          <a:spcPct val="100000"/>
                        </a:lnSpc>
                      </a:pPr>
                      <a:endParaRPr sz="700">
                        <a:latin typeface="Times New Roman"/>
                        <a:cs typeface="Times New Roman"/>
                      </a:endParaRPr>
                    </a:p>
                  </a:txBody>
                  <a:tcPr marL="0" marR="0" marT="0" marB="0"/>
                </a:tc>
                <a:tc>
                  <a:txBody>
                    <a:bodyPr/>
                    <a:lstStyle/>
                    <a:p>
                      <a:pPr>
                        <a:lnSpc>
                          <a:spcPct val="100000"/>
                        </a:lnSpc>
                      </a:pPr>
                      <a:endParaRPr sz="800">
                        <a:latin typeface="Times New Roman"/>
                        <a:cs typeface="Times New Roman"/>
                      </a:endParaRPr>
                    </a:p>
                    <a:p>
                      <a:pPr>
                        <a:lnSpc>
                          <a:spcPct val="100000"/>
                        </a:lnSpc>
                        <a:spcBef>
                          <a:spcPts val="10"/>
                        </a:spcBef>
                      </a:pPr>
                      <a:endParaRPr sz="700">
                        <a:latin typeface="Times New Roman"/>
                        <a:cs typeface="Times New Roman"/>
                      </a:endParaRPr>
                    </a:p>
                    <a:p>
                      <a:pPr marR="19685" algn="r">
                        <a:lnSpc>
                          <a:spcPct val="100000"/>
                        </a:lnSpc>
                      </a:pPr>
                      <a:r>
                        <a:rPr sz="700" b="1" dirty="0">
                          <a:latin typeface="Arial"/>
                          <a:cs typeface="Arial"/>
                        </a:rPr>
                        <a:t>D</a:t>
                      </a:r>
                      <a:r>
                        <a:rPr sz="700" b="1" spc="-10" dirty="0">
                          <a:latin typeface="Arial"/>
                          <a:cs typeface="Arial"/>
                        </a:rPr>
                        <a:t>a</a:t>
                      </a:r>
                      <a:r>
                        <a:rPr sz="700" b="1" dirty="0">
                          <a:latin typeface="Arial"/>
                          <a:cs typeface="Arial"/>
                        </a:rPr>
                        <a:t>t</a:t>
                      </a:r>
                      <a:r>
                        <a:rPr sz="700" b="1" spc="-10" dirty="0">
                          <a:latin typeface="Arial"/>
                          <a:cs typeface="Arial"/>
                        </a:rPr>
                        <a:t>e</a:t>
                      </a:r>
                      <a:r>
                        <a:rPr sz="700" b="1" dirty="0">
                          <a:latin typeface="Arial"/>
                          <a:cs typeface="Arial"/>
                        </a:rPr>
                        <a:t>:</a:t>
                      </a:r>
                      <a:endParaRPr sz="700">
                        <a:latin typeface="Arial"/>
                        <a:cs typeface="Arial"/>
                      </a:endParaRPr>
                    </a:p>
                  </a:txBody>
                  <a:tcPr marL="0" marR="0" marT="0" marB="0"/>
                </a:tc>
                <a:tc>
                  <a:txBody>
                    <a:bodyPr/>
                    <a:lstStyle/>
                    <a:p>
                      <a:pPr>
                        <a:lnSpc>
                          <a:spcPct val="100000"/>
                        </a:lnSpc>
                      </a:pPr>
                      <a:endParaRPr sz="700" dirty="0">
                        <a:latin typeface="Times New Roman"/>
                        <a:cs typeface="Times New Roman"/>
                      </a:endParaRPr>
                    </a:p>
                  </a:txBody>
                  <a:tcPr marL="0" marR="0" marT="0" marB="0"/>
                </a:tc>
                <a:tc>
                  <a:txBody>
                    <a:bodyPr/>
                    <a:lstStyle/>
                    <a:p>
                      <a:pPr>
                        <a:lnSpc>
                          <a:spcPct val="100000"/>
                        </a:lnSpc>
                      </a:pPr>
                      <a:endParaRPr sz="700">
                        <a:latin typeface="Times New Roman"/>
                        <a:cs typeface="Times New Roman"/>
                      </a:endParaRPr>
                    </a:p>
                  </a:txBody>
                  <a:tcPr marL="0" marR="0" marT="0" marB="0"/>
                </a:tc>
                <a:tc>
                  <a:txBody>
                    <a:bodyPr/>
                    <a:lstStyle/>
                    <a:p>
                      <a:pPr marL="709295">
                        <a:lnSpc>
                          <a:spcPct val="100000"/>
                        </a:lnSpc>
                        <a:spcBef>
                          <a:spcPts val="25"/>
                        </a:spcBef>
                      </a:pPr>
                      <a:r>
                        <a:rPr sz="700" spc="10" dirty="0">
                          <a:latin typeface="Arial"/>
                          <a:cs typeface="Arial"/>
                        </a:rPr>
                        <a:t>Preliminary Estimate</a:t>
                      </a:r>
                      <a:r>
                        <a:rPr sz="700" spc="-40" dirty="0">
                          <a:latin typeface="Arial"/>
                          <a:cs typeface="Arial"/>
                        </a:rPr>
                        <a:t> </a:t>
                      </a:r>
                      <a:r>
                        <a:rPr sz="700" spc="10" dirty="0">
                          <a:latin typeface="Arial"/>
                          <a:cs typeface="Arial"/>
                        </a:rPr>
                        <a:t>Draft</a:t>
                      </a:r>
                      <a:endParaRPr sz="700" dirty="0">
                        <a:latin typeface="Arial"/>
                        <a:cs typeface="Arial"/>
                      </a:endParaRPr>
                    </a:p>
                    <a:p>
                      <a:pPr>
                        <a:lnSpc>
                          <a:spcPct val="100000"/>
                        </a:lnSpc>
                        <a:spcBef>
                          <a:spcPts val="15"/>
                        </a:spcBef>
                      </a:pPr>
                      <a:endParaRPr sz="800" dirty="0">
                        <a:latin typeface="Times New Roman"/>
                        <a:cs typeface="Times New Roman"/>
                      </a:endParaRPr>
                    </a:p>
                    <a:p>
                      <a:pPr marL="783590">
                        <a:lnSpc>
                          <a:spcPct val="100000"/>
                        </a:lnSpc>
                      </a:pPr>
                      <a:r>
                        <a:rPr lang="en-US" sz="700" spc="5" dirty="0">
                          <a:latin typeface="Arial"/>
                          <a:cs typeface="Arial"/>
                        </a:rPr>
                        <a:t>5</a:t>
                      </a:r>
                      <a:r>
                        <a:rPr sz="700" spc="5" dirty="0">
                          <a:latin typeface="Arial"/>
                          <a:cs typeface="Arial"/>
                        </a:rPr>
                        <a:t>-</a:t>
                      </a:r>
                      <a:r>
                        <a:rPr lang="en-US" sz="700" spc="5" dirty="0">
                          <a:latin typeface="Arial"/>
                          <a:cs typeface="Arial"/>
                        </a:rPr>
                        <a:t>Nov</a:t>
                      </a:r>
                      <a:r>
                        <a:rPr sz="700" spc="5" dirty="0">
                          <a:latin typeface="Arial"/>
                          <a:cs typeface="Arial"/>
                        </a:rPr>
                        <a:t>-20</a:t>
                      </a:r>
                      <a:endParaRPr sz="700" dirty="0">
                        <a:latin typeface="Arial"/>
                        <a:cs typeface="Arial"/>
                      </a:endParaRPr>
                    </a:p>
                  </a:txBody>
                  <a:tcPr marL="0" marR="0" marT="4408" marB="0"/>
                </a:tc>
                <a:extLst>
                  <a:ext uri="{0D108BD9-81ED-4DB2-BD59-A6C34878D82A}">
                    <a16:rowId xmlns:a16="http://schemas.microsoft.com/office/drawing/2014/main" val="10000"/>
                  </a:ext>
                </a:extLst>
              </a:tr>
              <a:tr h="240661">
                <a:tc>
                  <a:txBody>
                    <a:bodyPr/>
                    <a:lstStyle/>
                    <a:p>
                      <a:pPr marL="9525">
                        <a:lnSpc>
                          <a:spcPct val="100000"/>
                        </a:lnSpc>
                        <a:spcBef>
                          <a:spcPts val="370"/>
                        </a:spcBef>
                      </a:pPr>
                      <a:r>
                        <a:rPr sz="700" b="1" spc="15" dirty="0">
                          <a:latin typeface="Arial"/>
                          <a:cs typeface="Arial"/>
                        </a:rPr>
                        <a:t>BUDGET</a:t>
                      </a:r>
                      <a:r>
                        <a:rPr sz="700" b="1" dirty="0">
                          <a:latin typeface="Arial"/>
                          <a:cs typeface="Arial"/>
                        </a:rPr>
                        <a:t> </a:t>
                      </a:r>
                      <a:r>
                        <a:rPr sz="700" b="1" spc="15" dirty="0">
                          <a:latin typeface="Arial"/>
                          <a:cs typeface="Arial"/>
                        </a:rPr>
                        <a:t>SUMMARY</a:t>
                      </a:r>
                      <a:endParaRPr sz="700" dirty="0">
                        <a:latin typeface="Arial"/>
                        <a:cs typeface="Arial"/>
                      </a:endParaRPr>
                    </a:p>
                  </a:txBody>
                  <a:tcPr marL="0" marR="0" marT="65234" marB="0">
                    <a:lnB w="6350">
                      <a:solidFill>
                        <a:srgbClr val="000000"/>
                      </a:solidFill>
                      <a:prstDash val="solid"/>
                    </a:lnB>
                  </a:tcPr>
                </a:tc>
                <a:tc>
                  <a:txBody>
                    <a:bodyPr/>
                    <a:lstStyle/>
                    <a:p>
                      <a:pPr>
                        <a:lnSpc>
                          <a:spcPct val="100000"/>
                        </a:lnSpc>
                      </a:pPr>
                      <a:endParaRPr sz="700">
                        <a:latin typeface="Times New Roman"/>
                        <a:cs typeface="Times New Roman"/>
                      </a:endParaRPr>
                    </a:p>
                  </a:txBody>
                  <a:tcPr marL="0" marR="0" marT="0" marB="0">
                    <a:lnB w="6350">
                      <a:solidFill>
                        <a:srgbClr val="000000"/>
                      </a:solidFill>
                      <a:prstDash val="solid"/>
                    </a:lnB>
                  </a:tcPr>
                </a:tc>
                <a:tc>
                  <a:txBody>
                    <a:bodyPr/>
                    <a:lstStyle/>
                    <a:p>
                      <a:pPr>
                        <a:lnSpc>
                          <a:spcPct val="100000"/>
                        </a:lnSpc>
                      </a:pPr>
                      <a:endParaRPr sz="700">
                        <a:latin typeface="Times New Roman"/>
                        <a:cs typeface="Times New Roman"/>
                      </a:endParaRPr>
                    </a:p>
                  </a:txBody>
                  <a:tcPr marL="0" marR="0" marT="0" marB="0">
                    <a:lnB w="6350">
                      <a:solidFill>
                        <a:srgbClr val="000000"/>
                      </a:solidFill>
                      <a:prstDash val="solid"/>
                    </a:lnB>
                  </a:tcPr>
                </a:tc>
                <a:tc>
                  <a:txBody>
                    <a:bodyPr/>
                    <a:lstStyle/>
                    <a:p>
                      <a:pPr>
                        <a:lnSpc>
                          <a:spcPct val="100000"/>
                        </a:lnSpc>
                      </a:pPr>
                      <a:endParaRPr sz="700">
                        <a:latin typeface="Times New Roman"/>
                        <a:cs typeface="Times New Roman"/>
                      </a:endParaRPr>
                    </a:p>
                  </a:txBody>
                  <a:tcPr marL="0" marR="0" marT="0" marB="0">
                    <a:lnB w="6350">
                      <a:solidFill>
                        <a:srgbClr val="000000"/>
                      </a:solidFill>
                      <a:prstDash val="solid"/>
                    </a:lnB>
                  </a:tcPr>
                </a:tc>
                <a:tc>
                  <a:txBody>
                    <a:bodyPr/>
                    <a:lstStyle/>
                    <a:p>
                      <a:pPr>
                        <a:lnSpc>
                          <a:spcPct val="100000"/>
                        </a:lnSpc>
                      </a:pPr>
                      <a:endParaRPr sz="700">
                        <a:latin typeface="Times New Roman"/>
                        <a:cs typeface="Times New Roman"/>
                      </a:endParaRPr>
                    </a:p>
                  </a:txBody>
                  <a:tcPr marL="0" marR="0" marT="0" marB="0">
                    <a:lnB w="6350">
                      <a:solidFill>
                        <a:srgbClr val="000000"/>
                      </a:solidFill>
                      <a:prstDash val="solid"/>
                    </a:lnB>
                  </a:tcPr>
                </a:tc>
                <a:tc>
                  <a:txBody>
                    <a:bodyPr/>
                    <a:lstStyle/>
                    <a:p>
                      <a:pPr>
                        <a:lnSpc>
                          <a:spcPct val="100000"/>
                        </a:lnSpc>
                      </a:pPr>
                      <a:endParaRPr sz="700">
                        <a:latin typeface="Times New Roman"/>
                        <a:cs typeface="Times New Roman"/>
                      </a:endParaRPr>
                    </a:p>
                  </a:txBody>
                  <a:tcPr marL="0" marR="0" marT="0" marB="0">
                    <a:lnB w="6350">
                      <a:solidFill>
                        <a:srgbClr val="000000"/>
                      </a:solidFill>
                      <a:prstDash val="solid"/>
                    </a:lnB>
                  </a:tcPr>
                </a:tc>
                <a:extLst>
                  <a:ext uri="{0D108BD9-81ED-4DB2-BD59-A6C34878D82A}">
                    <a16:rowId xmlns:a16="http://schemas.microsoft.com/office/drawing/2014/main" val="10001"/>
                  </a:ext>
                </a:extLst>
              </a:tr>
              <a:tr h="116363">
                <a:tc>
                  <a:txBody>
                    <a:bodyPr/>
                    <a:lstStyle/>
                    <a:p>
                      <a:pPr>
                        <a:lnSpc>
                          <a:spcPct val="100000"/>
                        </a:lnSpc>
                      </a:pPr>
                      <a:endParaRPr sz="600">
                        <a:latin typeface="Times New Roman"/>
                        <a:cs typeface="Times New Roman"/>
                      </a:endParaRPr>
                    </a:p>
                  </a:txBody>
                  <a:tcPr marL="0" marR="0" marT="0" marB="0">
                    <a:lnT w="6350">
                      <a:solidFill>
                        <a:srgbClr val="000000"/>
                      </a:solidFill>
                      <a:prstDash val="solid"/>
                    </a:lnT>
                    <a:lnB w="6350">
                      <a:solidFill>
                        <a:srgbClr val="000000"/>
                      </a:solidFill>
                      <a:prstDash val="solid"/>
                    </a:lnB>
                  </a:tcPr>
                </a:tc>
                <a:tc>
                  <a:txBody>
                    <a:bodyPr/>
                    <a:lstStyle/>
                    <a:p>
                      <a:pPr>
                        <a:lnSpc>
                          <a:spcPct val="100000"/>
                        </a:lnSpc>
                      </a:pPr>
                      <a:endParaRPr sz="600">
                        <a:latin typeface="Times New Roman"/>
                        <a:cs typeface="Times New Roman"/>
                      </a:endParaRPr>
                    </a:p>
                  </a:txBody>
                  <a:tcPr marL="0" marR="0" marT="0" marB="0">
                    <a:lnT w="6350">
                      <a:solidFill>
                        <a:srgbClr val="000000"/>
                      </a:solidFill>
                      <a:prstDash val="solid"/>
                    </a:lnT>
                    <a:lnB w="6350">
                      <a:solidFill>
                        <a:srgbClr val="000000"/>
                      </a:solidFill>
                      <a:prstDash val="solid"/>
                    </a:lnB>
                  </a:tcPr>
                </a:tc>
                <a:tc>
                  <a:txBody>
                    <a:bodyPr/>
                    <a:lstStyle/>
                    <a:p>
                      <a:pPr>
                        <a:lnSpc>
                          <a:spcPct val="100000"/>
                        </a:lnSpc>
                      </a:pPr>
                      <a:endParaRPr sz="600">
                        <a:latin typeface="Times New Roman"/>
                        <a:cs typeface="Times New Roman"/>
                      </a:endParaRPr>
                    </a:p>
                  </a:txBody>
                  <a:tcPr marL="0" marR="0" marT="0" marB="0">
                    <a:lnT w="6350">
                      <a:solidFill>
                        <a:srgbClr val="000000"/>
                      </a:solidFill>
                      <a:prstDash val="solid"/>
                    </a:lnT>
                    <a:lnB w="6350">
                      <a:solidFill>
                        <a:srgbClr val="000000"/>
                      </a:solidFill>
                      <a:prstDash val="solid"/>
                    </a:lnB>
                  </a:tcPr>
                </a:tc>
                <a:tc>
                  <a:txBody>
                    <a:bodyPr/>
                    <a:lstStyle/>
                    <a:p>
                      <a:pPr>
                        <a:lnSpc>
                          <a:spcPct val="100000"/>
                        </a:lnSpc>
                      </a:pPr>
                      <a:endParaRPr sz="600">
                        <a:latin typeface="Times New Roman"/>
                        <a:cs typeface="Times New Roman"/>
                      </a:endParaRPr>
                    </a:p>
                  </a:txBody>
                  <a:tcPr marL="0" marR="0" marT="0" marB="0">
                    <a:lnT w="6350">
                      <a:solidFill>
                        <a:srgbClr val="000000"/>
                      </a:solidFill>
                      <a:prstDash val="solid"/>
                    </a:lnT>
                    <a:lnB w="6350">
                      <a:solidFill>
                        <a:srgbClr val="000000"/>
                      </a:solidFill>
                      <a:prstDash val="solid"/>
                    </a:lnB>
                  </a:tcPr>
                </a:tc>
                <a:tc>
                  <a:txBody>
                    <a:bodyPr/>
                    <a:lstStyle/>
                    <a:p>
                      <a:pPr>
                        <a:lnSpc>
                          <a:spcPct val="100000"/>
                        </a:lnSpc>
                      </a:pPr>
                      <a:endParaRPr sz="600">
                        <a:latin typeface="Times New Roman"/>
                        <a:cs typeface="Times New Roman"/>
                      </a:endParaRPr>
                    </a:p>
                  </a:txBody>
                  <a:tcPr marL="0" marR="0" marT="0" marB="0">
                    <a:lnT w="6350">
                      <a:solidFill>
                        <a:srgbClr val="000000"/>
                      </a:solidFill>
                      <a:prstDash val="solid"/>
                    </a:lnT>
                    <a:lnB w="6350">
                      <a:solidFill>
                        <a:srgbClr val="000000"/>
                      </a:solidFill>
                      <a:prstDash val="solid"/>
                    </a:lnB>
                  </a:tcPr>
                </a:tc>
                <a:tc>
                  <a:txBody>
                    <a:bodyPr/>
                    <a:lstStyle/>
                    <a:p>
                      <a:pPr>
                        <a:lnSpc>
                          <a:spcPct val="100000"/>
                        </a:lnSpc>
                      </a:pPr>
                      <a:endParaRPr sz="600">
                        <a:latin typeface="Times New Roman"/>
                        <a:cs typeface="Times New Roman"/>
                      </a:endParaRPr>
                    </a:p>
                  </a:txBody>
                  <a:tcPr marL="0" marR="0" marT="0" marB="0">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2"/>
                  </a:ext>
                </a:extLst>
              </a:tr>
              <a:tr h="255647">
                <a:tc>
                  <a:txBody>
                    <a:bodyPr/>
                    <a:lstStyle/>
                    <a:p>
                      <a:pPr>
                        <a:lnSpc>
                          <a:spcPct val="100000"/>
                        </a:lnSpc>
                        <a:spcBef>
                          <a:spcPts val="10"/>
                        </a:spcBef>
                      </a:pPr>
                      <a:endParaRPr sz="900">
                        <a:latin typeface="Times New Roman"/>
                        <a:cs typeface="Times New Roman"/>
                      </a:endParaRPr>
                    </a:p>
                    <a:p>
                      <a:pPr marL="186690">
                        <a:lnSpc>
                          <a:spcPts val="595"/>
                        </a:lnSpc>
                      </a:pPr>
                      <a:r>
                        <a:rPr sz="700" b="1" spc="15" dirty="0">
                          <a:latin typeface="Arial"/>
                          <a:cs typeface="Arial"/>
                        </a:rPr>
                        <a:t>IMPROVEMENT</a:t>
                      </a:r>
                      <a:r>
                        <a:rPr sz="700" b="1" dirty="0">
                          <a:latin typeface="Arial"/>
                          <a:cs typeface="Arial"/>
                        </a:rPr>
                        <a:t> </a:t>
                      </a:r>
                      <a:r>
                        <a:rPr sz="700" b="1" spc="10" dirty="0">
                          <a:latin typeface="Arial"/>
                          <a:cs typeface="Arial"/>
                        </a:rPr>
                        <a:t>ITEM</a:t>
                      </a:r>
                      <a:endParaRPr sz="700">
                        <a:latin typeface="Arial"/>
                        <a:cs typeface="Arial"/>
                      </a:endParaRPr>
                    </a:p>
                  </a:txBody>
                  <a:tcPr marL="0" marR="0" marT="1763" marB="0">
                    <a:lnT w="6350">
                      <a:solidFill>
                        <a:srgbClr val="000000"/>
                      </a:solidFill>
                      <a:prstDash val="solid"/>
                    </a:lnT>
                    <a:solidFill>
                      <a:srgbClr val="CCCCFF"/>
                    </a:solidFill>
                  </a:tcPr>
                </a:tc>
                <a:tc>
                  <a:txBody>
                    <a:bodyPr/>
                    <a:lstStyle/>
                    <a:p>
                      <a:pPr marL="289560" marR="78740" indent="-127000">
                        <a:lnSpc>
                          <a:spcPct val="113999"/>
                        </a:lnSpc>
                        <a:spcBef>
                          <a:spcPts val="25"/>
                        </a:spcBef>
                      </a:pPr>
                      <a:r>
                        <a:rPr sz="700" b="1" spc="10" dirty="0">
                          <a:latin typeface="Arial"/>
                          <a:cs typeface="Arial"/>
                        </a:rPr>
                        <a:t>Construction</a:t>
                      </a:r>
                      <a:r>
                        <a:rPr sz="700" b="1" spc="-40" dirty="0">
                          <a:latin typeface="Arial"/>
                          <a:cs typeface="Arial"/>
                        </a:rPr>
                        <a:t> </a:t>
                      </a:r>
                      <a:r>
                        <a:rPr sz="700" b="1" spc="10" dirty="0">
                          <a:latin typeface="Arial"/>
                          <a:cs typeface="Arial"/>
                        </a:rPr>
                        <a:t>Cost  (excluding</a:t>
                      </a:r>
                      <a:endParaRPr sz="700">
                        <a:latin typeface="Arial"/>
                        <a:cs typeface="Arial"/>
                      </a:endParaRPr>
                    </a:p>
                  </a:txBody>
                  <a:tcPr marL="0" marR="0" marT="4408" marB="0">
                    <a:lnT w="6350">
                      <a:solidFill>
                        <a:srgbClr val="000000"/>
                      </a:solidFill>
                      <a:prstDash val="solid"/>
                    </a:lnT>
                    <a:solidFill>
                      <a:srgbClr val="CCCCFF"/>
                    </a:solidFill>
                  </a:tcPr>
                </a:tc>
                <a:tc>
                  <a:txBody>
                    <a:bodyPr/>
                    <a:lstStyle/>
                    <a:p>
                      <a:pPr marL="86360" marR="44450" indent="179705">
                        <a:lnSpc>
                          <a:spcPct val="113999"/>
                        </a:lnSpc>
                        <a:spcBef>
                          <a:spcPts val="25"/>
                        </a:spcBef>
                      </a:pPr>
                      <a:r>
                        <a:rPr sz="700" b="1" spc="10" dirty="0">
                          <a:latin typeface="Arial"/>
                          <a:cs typeface="Arial"/>
                        </a:rPr>
                        <a:t>Level </a:t>
                      </a:r>
                      <a:r>
                        <a:rPr sz="700" b="1" spc="15" dirty="0">
                          <a:latin typeface="Arial"/>
                          <a:cs typeface="Arial"/>
                        </a:rPr>
                        <a:t>1  </a:t>
                      </a:r>
                      <a:r>
                        <a:rPr sz="700" b="1" spc="10" dirty="0">
                          <a:latin typeface="Arial"/>
                          <a:cs typeface="Arial"/>
                        </a:rPr>
                        <a:t>Construction</a:t>
                      </a:r>
                      <a:r>
                        <a:rPr sz="700" b="1" spc="-40" dirty="0">
                          <a:latin typeface="Arial"/>
                          <a:cs typeface="Arial"/>
                        </a:rPr>
                        <a:t> </a:t>
                      </a:r>
                      <a:r>
                        <a:rPr sz="700" b="1" spc="10" dirty="0">
                          <a:latin typeface="Arial"/>
                          <a:cs typeface="Arial"/>
                        </a:rPr>
                        <a:t>Cost</a:t>
                      </a:r>
                      <a:endParaRPr sz="700">
                        <a:latin typeface="Arial"/>
                        <a:cs typeface="Arial"/>
                      </a:endParaRPr>
                    </a:p>
                  </a:txBody>
                  <a:tcPr marL="0" marR="0" marT="4408" marB="0">
                    <a:lnT w="6350">
                      <a:solidFill>
                        <a:srgbClr val="000000"/>
                      </a:solidFill>
                      <a:prstDash val="solid"/>
                    </a:lnT>
                    <a:solidFill>
                      <a:srgbClr val="CCCCFF"/>
                    </a:solidFill>
                  </a:tcPr>
                </a:tc>
                <a:tc>
                  <a:txBody>
                    <a:bodyPr/>
                    <a:lstStyle/>
                    <a:p>
                      <a:pPr marL="27940" marR="31750" indent="179705">
                        <a:lnSpc>
                          <a:spcPct val="113999"/>
                        </a:lnSpc>
                        <a:spcBef>
                          <a:spcPts val="25"/>
                        </a:spcBef>
                      </a:pPr>
                      <a:r>
                        <a:rPr sz="700" b="1" spc="10" dirty="0">
                          <a:latin typeface="Arial"/>
                          <a:cs typeface="Arial"/>
                        </a:rPr>
                        <a:t>Level </a:t>
                      </a:r>
                      <a:r>
                        <a:rPr sz="700" b="1" spc="15" dirty="0">
                          <a:latin typeface="Arial"/>
                          <a:cs typeface="Arial"/>
                        </a:rPr>
                        <a:t>2  </a:t>
                      </a:r>
                      <a:r>
                        <a:rPr sz="700" b="1" spc="10" dirty="0">
                          <a:latin typeface="Arial"/>
                          <a:cs typeface="Arial"/>
                        </a:rPr>
                        <a:t>Construction</a:t>
                      </a:r>
                      <a:r>
                        <a:rPr sz="700" b="1" spc="-40" dirty="0">
                          <a:latin typeface="Arial"/>
                          <a:cs typeface="Arial"/>
                        </a:rPr>
                        <a:t> </a:t>
                      </a:r>
                      <a:r>
                        <a:rPr sz="700" b="1" spc="10" dirty="0">
                          <a:latin typeface="Arial"/>
                          <a:cs typeface="Arial"/>
                        </a:rPr>
                        <a:t>Cost</a:t>
                      </a:r>
                      <a:endParaRPr sz="700">
                        <a:latin typeface="Arial"/>
                        <a:cs typeface="Arial"/>
                      </a:endParaRPr>
                    </a:p>
                  </a:txBody>
                  <a:tcPr marL="0" marR="0" marT="4408" marB="0">
                    <a:lnT w="6350">
                      <a:solidFill>
                        <a:srgbClr val="000000"/>
                      </a:solidFill>
                      <a:prstDash val="solid"/>
                    </a:lnT>
                    <a:solidFill>
                      <a:srgbClr val="CCCCFF"/>
                    </a:solidFill>
                  </a:tcPr>
                </a:tc>
                <a:tc>
                  <a:txBody>
                    <a:bodyPr/>
                    <a:lstStyle/>
                    <a:p>
                      <a:pPr marL="40005" marR="32384" indent="179705">
                        <a:lnSpc>
                          <a:spcPct val="113999"/>
                        </a:lnSpc>
                        <a:spcBef>
                          <a:spcPts val="25"/>
                        </a:spcBef>
                      </a:pPr>
                      <a:r>
                        <a:rPr sz="700" b="1" spc="10" dirty="0">
                          <a:latin typeface="Arial"/>
                          <a:cs typeface="Arial"/>
                        </a:rPr>
                        <a:t>Level </a:t>
                      </a:r>
                      <a:r>
                        <a:rPr sz="700" b="1" spc="15" dirty="0">
                          <a:latin typeface="Arial"/>
                          <a:cs typeface="Arial"/>
                        </a:rPr>
                        <a:t>3  </a:t>
                      </a:r>
                      <a:r>
                        <a:rPr sz="700" b="1" spc="10" dirty="0">
                          <a:latin typeface="Arial"/>
                          <a:cs typeface="Arial"/>
                        </a:rPr>
                        <a:t>Construction</a:t>
                      </a:r>
                      <a:r>
                        <a:rPr sz="700" b="1" spc="-40" dirty="0">
                          <a:latin typeface="Arial"/>
                          <a:cs typeface="Arial"/>
                        </a:rPr>
                        <a:t> </a:t>
                      </a:r>
                      <a:r>
                        <a:rPr sz="700" b="1" spc="10" dirty="0">
                          <a:latin typeface="Arial"/>
                          <a:cs typeface="Arial"/>
                        </a:rPr>
                        <a:t>Cost</a:t>
                      </a:r>
                      <a:endParaRPr sz="700">
                        <a:latin typeface="Arial"/>
                        <a:cs typeface="Arial"/>
                      </a:endParaRPr>
                    </a:p>
                  </a:txBody>
                  <a:tcPr marL="0" marR="0" marT="4408" marB="0">
                    <a:lnT w="6350">
                      <a:solidFill>
                        <a:srgbClr val="000000"/>
                      </a:solidFill>
                      <a:prstDash val="solid"/>
                    </a:lnT>
                    <a:solidFill>
                      <a:srgbClr val="CCCCFF"/>
                    </a:solidFill>
                  </a:tcPr>
                </a:tc>
                <a:tc>
                  <a:txBody>
                    <a:bodyPr/>
                    <a:lstStyle/>
                    <a:p>
                      <a:pPr marL="219710">
                        <a:lnSpc>
                          <a:spcPct val="100000"/>
                        </a:lnSpc>
                        <a:spcBef>
                          <a:spcPts val="110"/>
                        </a:spcBef>
                      </a:pPr>
                      <a:r>
                        <a:rPr sz="700" b="1" spc="10" dirty="0">
                          <a:latin typeface="Arial"/>
                          <a:cs typeface="Arial"/>
                        </a:rPr>
                        <a:t>Level</a:t>
                      </a:r>
                      <a:r>
                        <a:rPr sz="700" b="1" spc="-5" dirty="0">
                          <a:latin typeface="Arial"/>
                          <a:cs typeface="Arial"/>
                        </a:rPr>
                        <a:t> </a:t>
                      </a:r>
                      <a:r>
                        <a:rPr sz="700" b="1" spc="15" dirty="0">
                          <a:latin typeface="Arial"/>
                          <a:cs typeface="Arial"/>
                        </a:rPr>
                        <a:t>4</a:t>
                      </a:r>
                      <a:endParaRPr sz="700">
                        <a:latin typeface="Arial"/>
                        <a:cs typeface="Arial"/>
                      </a:endParaRPr>
                    </a:p>
                    <a:p>
                      <a:pPr marL="40005">
                        <a:lnSpc>
                          <a:spcPts val="560"/>
                        </a:lnSpc>
                        <a:spcBef>
                          <a:spcPts val="85"/>
                        </a:spcBef>
                      </a:pPr>
                      <a:r>
                        <a:rPr sz="700" b="1" spc="10" dirty="0">
                          <a:latin typeface="Arial"/>
                          <a:cs typeface="Arial"/>
                        </a:rPr>
                        <a:t>Construction Cost</a:t>
                      </a:r>
                      <a:r>
                        <a:rPr sz="700" b="1" spc="130" dirty="0">
                          <a:latin typeface="Arial"/>
                          <a:cs typeface="Arial"/>
                        </a:rPr>
                        <a:t> </a:t>
                      </a:r>
                      <a:r>
                        <a:rPr sz="1000" b="1" spc="22" baseline="5555" dirty="0">
                          <a:latin typeface="Arial"/>
                          <a:cs typeface="Arial"/>
                        </a:rPr>
                        <a:t>Comments</a:t>
                      </a:r>
                      <a:endParaRPr sz="1000" baseline="5555">
                        <a:latin typeface="Arial"/>
                        <a:cs typeface="Arial"/>
                      </a:endParaRPr>
                    </a:p>
                  </a:txBody>
                  <a:tcPr marL="0" marR="0" marT="19394" marB="0">
                    <a:lnT w="6350">
                      <a:solidFill>
                        <a:srgbClr val="000000"/>
                      </a:solidFill>
                      <a:prstDash val="solid"/>
                    </a:lnT>
                    <a:solidFill>
                      <a:srgbClr val="CCCCFF"/>
                    </a:solidFill>
                  </a:tcPr>
                </a:tc>
                <a:extLst>
                  <a:ext uri="{0D108BD9-81ED-4DB2-BD59-A6C34878D82A}">
                    <a16:rowId xmlns:a16="http://schemas.microsoft.com/office/drawing/2014/main" val="10003"/>
                  </a:ext>
                </a:extLst>
              </a:tr>
              <a:tr h="124297">
                <a:tc>
                  <a:txBody>
                    <a:bodyPr/>
                    <a:lstStyle/>
                    <a:p>
                      <a:pPr>
                        <a:lnSpc>
                          <a:spcPct val="100000"/>
                        </a:lnSpc>
                      </a:pPr>
                      <a:endParaRPr sz="600">
                        <a:latin typeface="Times New Roman"/>
                        <a:cs typeface="Times New Roman"/>
                      </a:endParaRPr>
                    </a:p>
                  </a:txBody>
                  <a:tcPr marL="0" marR="0" marT="0" marB="0">
                    <a:lnB w="6350">
                      <a:solidFill>
                        <a:srgbClr val="000000"/>
                      </a:solidFill>
                      <a:prstDash val="solid"/>
                    </a:lnB>
                    <a:solidFill>
                      <a:srgbClr val="CCCCFF"/>
                    </a:solidFill>
                  </a:tcPr>
                </a:tc>
                <a:tc>
                  <a:txBody>
                    <a:bodyPr/>
                    <a:lstStyle/>
                    <a:p>
                      <a:pPr marR="220345" algn="r">
                        <a:lnSpc>
                          <a:spcPts val="580"/>
                        </a:lnSpc>
                        <a:spcBef>
                          <a:spcPts val="25"/>
                        </a:spcBef>
                      </a:pPr>
                      <a:r>
                        <a:rPr sz="700" b="1" spc="10" dirty="0">
                          <a:latin typeface="Arial"/>
                          <a:cs typeface="Arial"/>
                        </a:rPr>
                        <a:t>m</a:t>
                      </a:r>
                      <a:r>
                        <a:rPr sz="700" b="1" spc="-10" dirty="0">
                          <a:latin typeface="Arial"/>
                          <a:cs typeface="Arial"/>
                        </a:rPr>
                        <a:t>a</a:t>
                      </a:r>
                      <a:r>
                        <a:rPr sz="700" b="1" dirty="0">
                          <a:latin typeface="Arial"/>
                          <a:cs typeface="Arial"/>
                        </a:rPr>
                        <a:t>r</a:t>
                      </a:r>
                      <a:r>
                        <a:rPr sz="700" b="1" spc="-10" dirty="0">
                          <a:latin typeface="Arial"/>
                          <a:cs typeface="Arial"/>
                        </a:rPr>
                        <a:t>k</a:t>
                      </a:r>
                      <a:r>
                        <a:rPr sz="700" b="1" dirty="0">
                          <a:latin typeface="Arial"/>
                          <a:cs typeface="Arial"/>
                        </a:rPr>
                        <a:t>up</a:t>
                      </a:r>
                      <a:r>
                        <a:rPr sz="700" b="1" spc="-10" dirty="0">
                          <a:latin typeface="Arial"/>
                          <a:cs typeface="Arial"/>
                        </a:rPr>
                        <a:t>s</a:t>
                      </a:r>
                      <a:r>
                        <a:rPr sz="700" b="1" dirty="0">
                          <a:latin typeface="Arial"/>
                          <a:cs typeface="Arial"/>
                        </a:rPr>
                        <a:t>)</a:t>
                      </a:r>
                      <a:endParaRPr sz="700">
                        <a:latin typeface="Arial"/>
                        <a:cs typeface="Arial"/>
                      </a:endParaRPr>
                    </a:p>
                  </a:txBody>
                  <a:tcPr marL="0" marR="0" marT="4408" marB="0">
                    <a:lnB w="6350">
                      <a:solidFill>
                        <a:srgbClr val="000000"/>
                      </a:solidFill>
                      <a:prstDash val="solid"/>
                    </a:lnB>
                    <a:solidFill>
                      <a:srgbClr val="CCCCFF"/>
                    </a:solidFill>
                  </a:tcPr>
                </a:tc>
                <a:tc>
                  <a:txBody>
                    <a:bodyPr/>
                    <a:lstStyle/>
                    <a:p>
                      <a:pPr marL="151765">
                        <a:lnSpc>
                          <a:spcPts val="580"/>
                        </a:lnSpc>
                        <a:spcBef>
                          <a:spcPts val="25"/>
                        </a:spcBef>
                      </a:pPr>
                      <a:r>
                        <a:rPr sz="700" b="1" spc="10" dirty="0">
                          <a:latin typeface="Arial"/>
                          <a:cs typeface="Arial"/>
                        </a:rPr>
                        <a:t>with</a:t>
                      </a:r>
                      <a:r>
                        <a:rPr sz="700" b="1" spc="-5" dirty="0">
                          <a:latin typeface="Arial"/>
                          <a:cs typeface="Arial"/>
                        </a:rPr>
                        <a:t> </a:t>
                      </a:r>
                      <a:r>
                        <a:rPr sz="700" b="1" spc="10" dirty="0">
                          <a:latin typeface="Arial"/>
                          <a:cs typeface="Arial"/>
                        </a:rPr>
                        <a:t>mark-ups</a:t>
                      </a:r>
                      <a:endParaRPr sz="700">
                        <a:latin typeface="Arial"/>
                        <a:cs typeface="Arial"/>
                      </a:endParaRPr>
                    </a:p>
                  </a:txBody>
                  <a:tcPr marL="0" marR="0" marT="4408" marB="0">
                    <a:lnB w="6350">
                      <a:solidFill>
                        <a:srgbClr val="000000"/>
                      </a:solidFill>
                      <a:prstDash val="solid"/>
                    </a:lnB>
                    <a:solidFill>
                      <a:srgbClr val="CCCCFF"/>
                    </a:solidFill>
                  </a:tcPr>
                </a:tc>
                <a:tc>
                  <a:txBody>
                    <a:bodyPr/>
                    <a:lstStyle/>
                    <a:p>
                      <a:pPr marR="1270" algn="ctr">
                        <a:lnSpc>
                          <a:spcPts val="580"/>
                        </a:lnSpc>
                        <a:spcBef>
                          <a:spcPts val="25"/>
                        </a:spcBef>
                      </a:pPr>
                      <a:r>
                        <a:rPr sz="700" b="1" spc="10" dirty="0">
                          <a:latin typeface="Arial"/>
                          <a:cs typeface="Arial"/>
                        </a:rPr>
                        <a:t>with</a:t>
                      </a:r>
                      <a:r>
                        <a:rPr sz="700" b="1" spc="-5" dirty="0">
                          <a:latin typeface="Arial"/>
                          <a:cs typeface="Arial"/>
                        </a:rPr>
                        <a:t> </a:t>
                      </a:r>
                      <a:r>
                        <a:rPr sz="700" b="1" spc="10" dirty="0">
                          <a:latin typeface="Arial"/>
                          <a:cs typeface="Arial"/>
                        </a:rPr>
                        <a:t>mark-ups</a:t>
                      </a:r>
                      <a:endParaRPr sz="700">
                        <a:latin typeface="Arial"/>
                        <a:cs typeface="Arial"/>
                      </a:endParaRPr>
                    </a:p>
                  </a:txBody>
                  <a:tcPr marL="0" marR="0" marT="4408" marB="0">
                    <a:lnB w="6350">
                      <a:solidFill>
                        <a:srgbClr val="000000"/>
                      </a:solidFill>
                      <a:prstDash val="solid"/>
                    </a:lnB>
                    <a:solidFill>
                      <a:srgbClr val="CCCCFF"/>
                    </a:solidFill>
                  </a:tcPr>
                </a:tc>
                <a:tc>
                  <a:txBody>
                    <a:bodyPr/>
                    <a:lstStyle/>
                    <a:p>
                      <a:pPr marL="2540" algn="ctr">
                        <a:lnSpc>
                          <a:spcPts val="580"/>
                        </a:lnSpc>
                        <a:spcBef>
                          <a:spcPts val="25"/>
                        </a:spcBef>
                      </a:pPr>
                      <a:r>
                        <a:rPr sz="700" b="1" spc="10" dirty="0">
                          <a:latin typeface="Arial"/>
                          <a:cs typeface="Arial"/>
                        </a:rPr>
                        <a:t>with</a:t>
                      </a:r>
                      <a:r>
                        <a:rPr sz="700" b="1" spc="-5" dirty="0">
                          <a:latin typeface="Arial"/>
                          <a:cs typeface="Arial"/>
                        </a:rPr>
                        <a:t> </a:t>
                      </a:r>
                      <a:r>
                        <a:rPr sz="700" b="1" spc="10" dirty="0">
                          <a:latin typeface="Arial"/>
                          <a:cs typeface="Arial"/>
                        </a:rPr>
                        <a:t>mark-ups</a:t>
                      </a:r>
                      <a:endParaRPr sz="700">
                        <a:latin typeface="Arial"/>
                        <a:cs typeface="Arial"/>
                      </a:endParaRPr>
                    </a:p>
                  </a:txBody>
                  <a:tcPr marL="0" marR="0" marT="4408" marB="0">
                    <a:lnB w="6350">
                      <a:solidFill>
                        <a:srgbClr val="000000"/>
                      </a:solidFill>
                      <a:prstDash val="solid"/>
                    </a:lnB>
                    <a:solidFill>
                      <a:srgbClr val="CCCCFF"/>
                    </a:solidFill>
                  </a:tcPr>
                </a:tc>
                <a:tc>
                  <a:txBody>
                    <a:bodyPr/>
                    <a:lstStyle/>
                    <a:p>
                      <a:pPr marR="934719" algn="ctr">
                        <a:lnSpc>
                          <a:spcPts val="580"/>
                        </a:lnSpc>
                        <a:spcBef>
                          <a:spcPts val="25"/>
                        </a:spcBef>
                      </a:pPr>
                      <a:r>
                        <a:rPr sz="700" b="1" spc="10" dirty="0">
                          <a:latin typeface="Arial"/>
                          <a:cs typeface="Arial"/>
                        </a:rPr>
                        <a:t>with</a:t>
                      </a:r>
                      <a:r>
                        <a:rPr sz="700" b="1" spc="-5" dirty="0">
                          <a:latin typeface="Arial"/>
                          <a:cs typeface="Arial"/>
                        </a:rPr>
                        <a:t> </a:t>
                      </a:r>
                      <a:r>
                        <a:rPr sz="700" b="1" spc="10" dirty="0">
                          <a:latin typeface="Arial"/>
                          <a:cs typeface="Arial"/>
                        </a:rPr>
                        <a:t>mark-ups</a:t>
                      </a:r>
                      <a:endParaRPr sz="700">
                        <a:latin typeface="Arial"/>
                        <a:cs typeface="Arial"/>
                      </a:endParaRPr>
                    </a:p>
                  </a:txBody>
                  <a:tcPr marL="0" marR="0" marT="4408" marB="0">
                    <a:lnB w="6350">
                      <a:solidFill>
                        <a:srgbClr val="000000"/>
                      </a:solidFill>
                      <a:prstDash val="solid"/>
                    </a:lnB>
                    <a:solidFill>
                      <a:srgbClr val="CCCCFF"/>
                    </a:solidFill>
                  </a:tcPr>
                </a:tc>
                <a:extLst>
                  <a:ext uri="{0D108BD9-81ED-4DB2-BD59-A6C34878D82A}">
                    <a16:rowId xmlns:a16="http://schemas.microsoft.com/office/drawing/2014/main" val="10004"/>
                  </a:ext>
                </a:extLst>
              </a:tr>
              <a:tr h="468098">
                <a:tc>
                  <a:txBody>
                    <a:bodyPr/>
                    <a:lstStyle/>
                    <a:p>
                      <a:pPr>
                        <a:lnSpc>
                          <a:spcPct val="100000"/>
                        </a:lnSpc>
                      </a:pPr>
                      <a:endParaRPr sz="800">
                        <a:latin typeface="Times New Roman"/>
                        <a:cs typeface="Times New Roman"/>
                      </a:endParaRPr>
                    </a:p>
                    <a:p>
                      <a:pPr>
                        <a:lnSpc>
                          <a:spcPct val="100000"/>
                        </a:lnSpc>
                        <a:spcBef>
                          <a:spcPts val="25"/>
                        </a:spcBef>
                      </a:pPr>
                      <a:endParaRPr sz="800">
                        <a:latin typeface="Times New Roman"/>
                        <a:cs typeface="Times New Roman"/>
                      </a:endParaRPr>
                    </a:p>
                    <a:p>
                      <a:pPr marL="113030">
                        <a:lnSpc>
                          <a:spcPct val="100000"/>
                        </a:lnSpc>
                      </a:pPr>
                      <a:r>
                        <a:rPr sz="700" b="1" spc="15" dirty="0">
                          <a:latin typeface="Arial"/>
                          <a:cs typeface="Arial"/>
                        </a:rPr>
                        <a:t>1 New </a:t>
                      </a:r>
                      <a:r>
                        <a:rPr sz="700" b="1" spc="10" dirty="0">
                          <a:latin typeface="Arial"/>
                          <a:cs typeface="Arial"/>
                        </a:rPr>
                        <a:t>High </a:t>
                      </a:r>
                      <a:r>
                        <a:rPr sz="700" b="1" spc="5" dirty="0">
                          <a:latin typeface="Arial"/>
                          <a:cs typeface="Arial"/>
                        </a:rPr>
                        <a:t>Reflective </a:t>
                      </a:r>
                      <a:r>
                        <a:rPr sz="700" b="1" spc="15" dirty="0">
                          <a:latin typeface="Arial"/>
                          <a:cs typeface="Arial"/>
                        </a:rPr>
                        <a:t>Roof </a:t>
                      </a:r>
                      <a:r>
                        <a:rPr sz="700" b="1" spc="10" dirty="0">
                          <a:latin typeface="Arial"/>
                          <a:cs typeface="Arial"/>
                        </a:rPr>
                        <a:t>and</a:t>
                      </a:r>
                      <a:r>
                        <a:rPr sz="700" b="1" spc="-60" dirty="0">
                          <a:latin typeface="Arial"/>
                          <a:cs typeface="Arial"/>
                        </a:rPr>
                        <a:t> </a:t>
                      </a:r>
                      <a:r>
                        <a:rPr sz="700" b="1" spc="10" dirty="0">
                          <a:latin typeface="Arial"/>
                          <a:cs typeface="Arial"/>
                        </a:rPr>
                        <a:t>Insulation</a:t>
                      </a:r>
                      <a:endParaRPr sz="700">
                        <a:latin typeface="Arial"/>
                        <a:cs typeface="Arial"/>
                      </a:endParaRPr>
                    </a:p>
                  </a:txBody>
                  <a:tcPr marL="0" marR="0" marT="0" marB="0">
                    <a:lnT w="6350">
                      <a:solidFill>
                        <a:srgbClr val="000000"/>
                      </a:solidFill>
                      <a:prstDash val="solid"/>
                    </a:lnT>
                  </a:tcPr>
                </a:tc>
                <a:tc>
                  <a:txBody>
                    <a:bodyPr/>
                    <a:lstStyle/>
                    <a:p>
                      <a:pPr>
                        <a:lnSpc>
                          <a:spcPct val="100000"/>
                        </a:lnSpc>
                      </a:pPr>
                      <a:endParaRPr sz="800">
                        <a:latin typeface="Times New Roman"/>
                        <a:cs typeface="Times New Roman"/>
                      </a:endParaRPr>
                    </a:p>
                    <a:p>
                      <a:pPr>
                        <a:lnSpc>
                          <a:spcPct val="100000"/>
                        </a:lnSpc>
                        <a:spcBef>
                          <a:spcPts val="15"/>
                        </a:spcBef>
                      </a:pPr>
                      <a:endParaRPr sz="800">
                        <a:latin typeface="Times New Roman"/>
                        <a:cs typeface="Times New Roman"/>
                      </a:endParaRPr>
                    </a:p>
                    <a:p>
                      <a:pPr marR="227965" algn="r">
                        <a:lnSpc>
                          <a:spcPct val="100000"/>
                        </a:lnSpc>
                      </a:pPr>
                      <a:r>
                        <a:rPr sz="700" spc="-10" dirty="0">
                          <a:latin typeface="Arial"/>
                          <a:cs typeface="Arial"/>
                        </a:rPr>
                        <a:t>$687</a:t>
                      </a:r>
                      <a:r>
                        <a:rPr sz="700" spc="-5" dirty="0">
                          <a:latin typeface="Arial"/>
                          <a:cs typeface="Arial"/>
                        </a:rPr>
                        <a:t>,</a:t>
                      </a:r>
                      <a:r>
                        <a:rPr sz="700" spc="-10" dirty="0">
                          <a:latin typeface="Arial"/>
                          <a:cs typeface="Arial"/>
                        </a:rPr>
                        <a:t>80</a:t>
                      </a:r>
                      <a:r>
                        <a:rPr sz="700" dirty="0">
                          <a:latin typeface="Arial"/>
                          <a:cs typeface="Arial"/>
                        </a:rPr>
                        <a:t>0</a:t>
                      </a:r>
                      <a:endParaRPr sz="700">
                        <a:latin typeface="Arial"/>
                        <a:cs typeface="Arial"/>
                      </a:endParaRPr>
                    </a:p>
                  </a:txBody>
                  <a:tcPr marL="0" marR="0" marT="0" marB="0">
                    <a:lnT w="6350">
                      <a:solidFill>
                        <a:srgbClr val="000000"/>
                      </a:solidFill>
                      <a:prstDash val="solid"/>
                    </a:lnT>
                  </a:tcPr>
                </a:tc>
                <a:tc>
                  <a:txBody>
                    <a:bodyPr/>
                    <a:lstStyle/>
                    <a:p>
                      <a:pPr>
                        <a:lnSpc>
                          <a:spcPct val="100000"/>
                        </a:lnSpc>
                      </a:pPr>
                      <a:endParaRPr sz="800">
                        <a:latin typeface="Times New Roman"/>
                        <a:cs typeface="Times New Roman"/>
                      </a:endParaRPr>
                    </a:p>
                    <a:p>
                      <a:pPr>
                        <a:lnSpc>
                          <a:spcPct val="100000"/>
                        </a:lnSpc>
                        <a:spcBef>
                          <a:spcPts val="25"/>
                        </a:spcBef>
                      </a:pPr>
                      <a:endParaRPr sz="800">
                        <a:latin typeface="Times New Roman"/>
                        <a:cs typeface="Times New Roman"/>
                      </a:endParaRPr>
                    </a:p>
                    <a:p>
                      <a:pPr marL="219075">
                        <a:lnSpc>
                          <a:spcPct val="100000"/>
                        </a:lnSpc>
                      </a:pPr>
                      <a:r>
                        <a:rPr sz="700" spc="5" dirty="0">
                          <a:latin typeface="Arial"/>
                          <a:cs typeface="Arial"/>
                        </a:rPr>
                        <a:t>$1,030,600</a:t>
                      </a:r>
                      <a:endParaRPr sz="700">
                        <a:latin typeface="Arial"/>
                        <a:cs typeface="Arial"/>
                      </a:endParaRPr>
                    </a:p>
                  </a:txBody>
                  <a:tcPr marL="0" marR="0" marT="0" marB="0">
                    <a:lnT w="6350">
                      <a:solidFill>
                        <a:srgbClr val="000000"/>
                      </a:solidFill>
                      <a:prstDash val="solid"/>
                    </a:lnT>
                  </a:tcPr>
                </a:tc>
                <a:tc>
                  <a:txBody>
                    <a:bodyPr/>
                    <a:lstStyle/>
                    <a:p>
                      <a:pPr>
                        <a:lnSpc>
                          <a:spcPct val="100000"/>
                        </a:lnSpc>
                      </a:pPr>
                      <a:endParaRPr sz="700">
                        <a:latin typeface="Times New Roman"/>
                        <a:cs typeface="Times New Roman"/>
                      </a:endParaRPr>
                    </a:p>
                  </a:txBody>
                  <a:tcPr marL="0" marR="0" marT="0" marB="0">
                    <a:lnT w="6350">
                      <a:solidFill>
                        <a:srgbClr val="000000"/>
                      </a:solidFill>
                      <a:prstDash val="solid"/>
                    </a:lnT>
                  </a:tcPr>
                </a:tc>
                <a:tc>
                  <a:txBody>
                    <a:bodyPr/>
                    <a:lstStyle/>
                    <a:p>
                      <a:pPr>
                        <a:lnSpc>
                          <a:spcPct val="100000"/>
                        </a:lnSpc>
                      </a:pPr>
                      <a:endParaRPr sz="700">
                        <a:latin typeface="Times New Roman"/>
                        <a:cs typeface="Times New Roman"/>
                      </a:endParaRPr>
                    </a:p>
                  </a:txBody>
                  <a:tcPr marL="0" marR="0" marT="0" marB="0">
                    <a:lnT w="6350">
                      <a:solidFill>
                        <a:srgbClr val="000000"/>
                      </a:solidFill>
                      <a:prstDash val="solid"/>
                    </a:lnT>
                  </a:tcPr>
                </a:tc>
                <a:tc>
                  <a:txBody>
                    <a:bodyPr/>
                    <a:lstStyle/>
                    <a:p>
                      <a:pPr>
                        <a:lnSpc>
                          <a:spcPct val="100000"/>
                        </a:lnSpc>
                      </a:pPr>
                      <a:endParaRPr sz="700">
                        <a:latin typeface="Times New Roman"/>
                        <a:cs typeface="Times New Roman"/>
                      </a:endParaRPr>
                    </a:p>
                  </a:txBody>
                  <a:tcPr marL="0" marR="0" marT="0" marB="0">
                    <a:lnT w="6350">
                      <a:solidFill>
                        <a:srgbClr val="000000"/>
                      </a:solidFill>
                      <a:prstDash val="solid"/>
                    </a:lnT>
                  </a:tcPr>
                </a:tc>
                <a:extLst>
                  <a:ext uri="{0D108BD9-81ED-4DB2-BD59-A6C34878D82A}">
                    <a16:rowId xmlns:a16="http://schemas.microsoft.com/office/drawing/2014/main" val="10005"/>
                  </a:ext>
                </a:extLst>
              </a:tr>
              <a:tr h="289144">
                <a:tc>
                  <a:txBody>
                    <a:bodyPr/>
                    <a:lstStyle/>
                    <a:p>
                      <a:pPr>
                        <a:lnSpc>
                          <a:spcPct val="100000"/>
                        </a:lnSpc>
                        <a:spcBef>
                          <a:spcPts val="40"/>
                        </a:spcBef>
                      </a:pPr>
                      <a:endParaRPr sz="800">
                        <a:latin typeface="Times New Roman"/>
                        <a:cs typeface="Times New Roman"/>
                      </a:endParaRPr>
                    </a:p>
                    <a:p>
                      <a:pPr marL="113030">
                        <a:lnSpc>
                          <a:spcPct val="100000"/>
                        </a:lnSpc>
                      </a:pPr>
                      <a:r>
                        <a:rPr sz="700" b="1" spc="15" dirty="0">
                          <a:latin typeface="Arial"/>
                          <a:cs typeface="Arial"/>
                        </a:rPr>
                        <a:t>2 </a:t>
                      </a:r>
                      <a:r>
                        <a:rPr sz="700" b="1" spc="10" dirty="0">
                          <a:latin typeface="Arial"/>
                          <a:cs typeface="Arial"/>
                        </a:rPr>
                        <a:t>Mechanical</a:t>
                      </a:r>
                      <a:r>
                        <a:rPr sz="700" b="1" spc="-35" dirty="0">
                          <a:latin typeface="Arial"/>
                          <a:cs typeface="Arial"/>
                        </a:rPr>
                        <a:t> </a:t>
                      </a:r>
                      <a:r>
                        <a:rPr sz="700" b="1" spc="15" dirty="0">
                          <a:latin typeface="Arial"/>
                          <a:cs typeface="Arial"/>
                        </a:rPr>
                        <a:t>Improvements</a:t>
                      </a:r>
                      <a:endParaRPr sz="700">
                        <a:latin typeface="Arial"/>
                        <a:cs typeface="Arial"/>
                      </a:endParaRPr>
                    </a:p>
                  </a:txBody>
                  <a:tcPr marL="0" marR="0" marT="7052" marB="0"/>
                </a:tc>
                <a:tc>
                  <a:txBody>
                    <a:bodyPr/>
                    <a:lstStyle/>
                    <a:p>
                      <a:pPr>
                        <a:lnSpc>
                          <a:spcPct val="100000"/>
                        </a:lnSpc>
                      </a:pPr>
                      <a:endParaRPr sz="700">
                        <a:latin typeface="Times New Roman"/>
                        <a:cs typeface="Times New Roman"/>
                      </a:endParaRPr>
                    </a:p>
                  </a:txBody>
                  <a:tcPr marL="0" marR="0" marT="0" marB="0"/>
                </a:tc>
                <a:tc>
                  <a:txBody>
                    <a:bodyPr/>
                    <a:lstStyle/>
                    <a:p>
                      <a:pPr>
                        <a:lnSpc>
                          <a:spcPct val="100000"/>
                        </a:lnSpc>
                      </a:pPr>
                      <a:endParaRPr sz="700">
                        <a:latin typeface="Times New Roman"/>
                        <a:cs typeface="Times New Roman"/>
                      </a:endParaRPr>
                    </a:p>
                  </a:txBody>
                  <a:tcPr marL="0" marR="0" marT="0" marB="0"/>
                </a:tc>
                <a:tc>
                  <a:txBody>
                    <a:bodyPr/>
                    <a:lstStyle/>
                    <a:p>
                      <a:pPr>
                        <a:lnSpc>
                          <a:spcPct val="100000"/>
                        </a:lnSpc>
                      </a:pPr>
                      <a:endParaRPr sz="700">
                        <a:latin typeface="Times New Roman"/>
                        <a:cs typeface="Times New Roman"/>
                      </a:endParaRPr>
                    </a:p>
                  </a:txBody>
                  <a:tcPr marL="0" marR="0" marT="0" marB="0"/>
                </a:tc>
                <a:tc>
                  <a:txBody>
                    <a:bodyPr/>
                    <a:lstStyle/>
                    <a:p>
                      <a:pPr>
                        <a:lnSpc>
                          <a:spcPct val="100000"/>
                        </a:lnSpc>
                      </a:pPr>
                      <a:endParaRPr sz="700" dirty="0">
                        <a:latin typeface="Times New Roman"/>
                        <a:cs typeface="Times New Roman"/>
                      </a:endParaRPr>
                    </a:p>
                  </a:txBody>
                  <a:tcPr marL="0" marR="0" marT="0" marB="0"/>
                </a:tc>
                <a:tc>
                  <a:txBody>
                    <a:bodyPr/>
                    <a:lstStyle/>
                    <a:p>
                      <a:pPr>
                        <a:lnSpc>
                          <a:spcPct val="100000"/>
                        </a:lnSpc>
                      </a:pPr>
                      <a:endParaRPr sz="700">
                        <a:latin typeface="Times New Roman"/>
                        <a:cs typeface="Times New Roman"/>
                      </a:endParaRPr>
                    </a:p>
                  </a:txBody>
                  <a:tcPr marL="0" marR="0" marT="0" marB="0"/>
                </a:tc>
                <a:extLst>
                  <a:ext uri="{0D108BD9-81ED-4DB2-BD59-A6C34878D82A}">
                    <a16:rowId xmlns:a16="http://schemas.microsoft.com/office/drawing/2014/main" val="10006"/>
                  </a:ext>
                </a:extLst>
              </a:tr>
              <a:tr h="232727">
                <a:tc>
                  <a:txBody>
                    <a:bodyPr/>
                    <a:lstStyle/>
                    <a:p>
                      <a:pPr marL="291465">
                        <a:lnSpc>
                          <a:spcPct val="100000"/>
                        </a:lnSpc>
                        <a:spcBef>
                          <a:spcPts val="350"/>
                        </a:spcBef>
                      </a:pPr>
                      <a:r>
                        <a:rPr sz="700" b="1" spc="10" dirty="0">
                          <a:latin typeface="Arial"/>
                          <a:cs typeface="Arial"/>
                        </a:rPr>
                        <a:t>Level </a:t>
                      </a:r>
                      <a:r>
                        <a:rPr sz="700" b="1" spc="5" dirty="0">
                          <a:latin typeface="Arial"/>
                          <a:cs typeface="Arial"/>
                        </a:rPr>
                        <a:t>1: </a:t>
                      </a:r>
                      <a:r>
                        <a:rPr sz="700" b="1" spc="10" dirty="0">
                          <a:latin typeface="Arial"/>
                          <a:cs typeface="Arial"/>
                        </a:rPr>
                        <a:t>Mechanical</a:t>
                      </a:r>
                      <a:r>
                        <a:rPr sz="700" b="1" spc="-30" dirty="0">
                          <a:latin typeface="Arial"/>
                          <a:cs typeface="Arial"/>
                        </a:rPr>
                        <a:t> </a:t>
                      </a:r>
                      <a:r>
                        <a:rPr sz="700" b="1" spc="15" dirty="0">
                          <a:latin typeface="Arial"/>
                          <a:cs typeface="Arial"/>
                        </a:rPr>
                        <a:t>Improvements</a:t>
                      </a:r>
                      <a:endParaRPr sz="700">
                        <a:latin typeface="Arial"/>
                        <a:cs typeface="Arial"/>
                      </a:endParaRPr>
                    </a:p>
                  </a:txBody>
                  <a:tcPr marL="0" marR="0" marT="61708" marB="0"/>
                </a:tc>
                <a:tc>
                  <a:txBody>
                    <a:bodyPr/>
                    <a:lstStyle/>
                    <a:p>
                      <a:pPr marR="246379" algn="r">
                        <a:lnSpc>
                          <a:spcPct val="100000"/>
                        </a:lnSpc>
                        <a:spcBef>
                          <a:spcPts val="335"/>
                        </a:spcBef>
                      </a:pPr>
                      <a:r>
                        <a:rPr sz="700" spc="-10" dirty="0">
                          <a:latin typeface="Arial"/>
                          <a:cs typeface="Arial"/>
                        </a:rPr>
                        <a:t>$90</a:t>
                      </a:r>
                      <a:r>
                        <a:rPr sz="700" spc="-5" dirty="0">
                          <a:latin typeface="Arial"/>
                          <a:cs typeface="Arial"/>
                        </a:rPr>
                        <a:t>,</a:t>
                      </a:r>
                      <a:r>
                        <a:rPr sz="700" spc="-10" dirty="0">
                          <a:latin typeface="Arial"/>
                          <a:cs typeface="Arial"/>
                        </a:rPr>
                        <a:t>57</a:t>
                      </a:r>
                      <a:r>
                        <a:rPr sz="700" dirty="0">
                          <a:latin typeface="Arial"/>
                          <a:cs typeface="Arial"/>
                        </a:rPr>
                        <a:t>8</a:t>
                      </a:r>
                      <a:endParaRPr sz="700">
                        <a:latin typeface="Arial"/>
                        <a:cs typeface="Arial"/>
                      </a:endParaRPr>
                    </a:p>
                  </a:txBody>
                  <a:tcPr marL="0" marR="0" marT="59063" marB="0"/>
                </a:tc>
                <a:tc>
                  <a:txBody>
                    <a:bodyPr/>
                    <a:lstStyle/>
                    <a:p>
                      <a:pPr marL="246379">
                        <a:lnSpc>
                          <a:spcPct val="100000"/>
                        </a:lnSpc>
                        <a:spcBef>
                          <a:spcPts val="350"/>
                        </a:spcBef>
                      </a:pPr>
                      <a:r>
                        <a:rPr sz="700" spc="5" dirty="0">
                          <a:latin typeface="Arial"/>
                          <a:cs typeface="Arial"/>
                        </a:rPr>
                        <a:t>$135,721</a:t>
                      </a:r>
                      <a:endParaRPr sz="700">
                        <a:latin typeface="Arial"/>
                        <a:cs typeface="Arial"/>
                      </a:endParaRPr>
                    </a:p>
                  </a:txBody>
                  <a:tcPr marL="0" marR="0" marT="61708" marB="0"/>
                </a:tc>
                <a:tc>
                  <a:txBody>
                    <a:bodyPr/>
                    <a:lstStyle/>
                    <a:p>
                      <a:pPr>
                        <a:lnSpc>
                          <a:spcPct val="100000"/>
                        </a:lnSpc>
                      </a:pPr>
                      <a:endParaRPr sz="700">
                        <a:latin typeface="Times New Roman"/>
                        <a:cs typeface="Times New Roman"/>
                      </a:endParaRPr>
                    </a:p>
                  </a:txBody>
                  <a:tcPr marL="0" marR="0" marT="0" marB="0"/>
                </a:tc>
                <a:tc>
                  <a:txBody>
                    <a:bodyPr/>
                    <a:lstStyle/>
                    <a:p>
                      <a:pPr>
                        <a:lnSpc>
                          <a:spcPct val="100000"/>
                        </a:lnSpc>
                      </a:pPr>
                      <a:endParaRPr sz="700">
                        <a:latin typeface="Times New Roman"/>
                        <a:cs typeface="Times New Roman"/>
                      </a:endParaRPr>
                    </a:p>
                  </a:txBody>
                  <a:tcPr marL="0" marR="0" marT="0" marB="0"/>
                </a:tc>
                <a:tc>
                  <a:txBody>
                    <a:bodyPr/>
                    <a:lstStyle/>
                    <a:p>
                      <a:pPr>
                        <a:lnSpc>
                          <a:spcPct val="100000"/>
                        </a:lnSpc>
                      </a:pPr>
                      <a:endParaRPr sz="700">
                        <a:latin typeface="Times New Roman"/>
                        <a:cs typeface="Times New Roman"/>
                      </a:endParaRPr>
                    </a:p>
                  </a:txBody>
                  <a:tcPr marL="0" marR="0" marT="0" marB="0"/>
                </a:tc>
                <a:extLst>
                  <a:ext uri="{0D108BD9-81ED-4DB2-BD59-A6C34878D82A}">
                    <a16:rowId xmlns:a16="http://schemas.microsoft.com/office/drawing/2014/main" val="10007"/>
                  </a:ext>
                </a:extLst>
              </a:tr>
              <a:tr h="173663">
                <a:tc>
                  <a:txBody>
                    <a:bodyPr/>
                    <a:lstStyle/>
                    <a:p>
                      <a:pPr marL="291465">
                        <a:lnSpc>
                          <a:spcPts val="540"/>
                        </a:lnSpc>
                        <a:spcBef>
                          <a:spcPts val="350"/>
                        </a:spcBef>
                      </a:pPr>
                      <a:r>
                        <a:rPr sz="700" b="1" spc="10" dirty="0">
                          <a:latin typeface="Arial"/>
                          <a:cs typeface="Arial"/>
                        </a:rPr>
                        <a:t>Level </a:t>
                      </a:r>
                      <a:r>
                        <a:rPr sz="700" b="1" spc="5" dirty="0">
                          <a:latin typeface="Arial"/>
                          <a:cs typeface="Arial"/>
                        </a:rPr>
                        <a:t>2: </a:t>
                      </a:r>
                      <a:r>
                        <a:rPr sz="700" b="1" spc="10" dirty="0">
                          <a:latin typeface="Arial"/>
                          <a:cs typeface="Arial"/>
                        </a:rPr>
                        <a:t>Option </a:t>
                      </a:r>
                      <a:r>
                        <a:rPr sz="700" b="1" spc="15" dirty="0">
                          <a:latin typeface="Arial"/>
                          <a:cs typeface="Arial"/>
                        </a:rPr>
                        <a:t>1 </a:t>
                      </a:r>
                      <a:r>
                        <a:rPr sz="700" b="1" spc="5" dirty="0">
                          <a:latin typeface="Arial"/>
                          <a:cs typeface="Arial"/>
                        </a:rPr>
                        <a:t>- </a:t>
                      </a:r>
                      <a:r>
                        <a:rPr sz="700" b="1" spc="10" dirty="0">
                          <a:latin typeface="Arial"/>
                          <a:cs typeface="Arial"/>
                        </a:rPr>
                        <a:t>Mechanical</a:t>
                      </a:r>
                      <a:r>
                        <a:rPr sz="700" b="1" spc="-55" dirty="0">
                          <a:latin typeface="Arial"/>
                          <a:cs typeface="Arial"/>
                        </a:rPr>
                        <a:t> </a:t>
                      </a:r>
                      <a:r>
                        <a:rPr sz="700" b="1" spc="15" dirty="0">
                          <a:latin typeface="Arial"/>
                          <a:cs typeface="Arial"/>
                        </a:rPr>
                        <a:t>Improvements</a:t>
                      </a:r>
                      <a:endParaRPr sz="700">
                        <a:latin typeface="Arial"/>
                        <a:cs typeface="Arial"/>
                      </a:endParaRPr>
                    </a:p>
                  </a:txBody>
                  <a:tcPr marL="0" marR="0" marT="61708" marB="0"/>
                </a:tc>
                <a:tc>
                  <a:txBody>
                    <a:bodyPr/>
                    <a:lstStyle/>
                    <a:p>
                      <a:pPr marR="227965" algn="r">
                        <a:lnSpc>
                          <a:spcPts val="555"/>
                        </a:lnSpc>
                        <a:spcBef>
                          <a:spcPts val="335"/>
                        </a:spcBef>
                      </a:pPr>
                      <a:r>
                        <a:rPr sz="700" spc="-10" dirty="0">
                          <a:latin typeface="Arial"/>
                          <a:cs typeface="Arial"/>
                        </a:rPr>
                        <a:t>$407</a:t>
                      </a:r>
                      <a:r>
                        <a:rPr sz="700" spc="-5" dirty="0">
                          <a:latin typeface="Arial"/>
                          <a:cs typeface="Arial"/>
                        </a:rPr>
                        <a:t>,</a:t>
                      </a:r>
                      <a:r>
                        <a:rPr sz="700" spc="-10" dirty="0">
                          <a:latin typeface="Arial"/>
                          <a:cs typeface="Arial"/>
                        </a:rPr>
                        <a:t>25</a:t>
                      </a:r>
                      <a:r>
                        <a:rPr sz="700" dirty="0">
                          <a:latin typeface="Arial"/>
                          <a:cs typeface="Arial"/>
                        </a:rPr>
                        <a:t>0</a:t>
                      </a:r>
                      <a:endParaRPr sz="700">
                        <a:latin typeface="Arial"/>
                        <a:cs typeface="Arial"/>
                      </a:endParaRPr>
                    </a:p>
                  </a:txBody>
                  <a:tcPr marL="0" marR="0" marT="59063" marB="0"/>
                </a:tc>
                <a:tc>
                  <a:txBody>
                    <a:bodyPr/>
                    <a:lstStyle/>
                    <a:p>
                      <a:pPr>
                        <a:lnSpc>
                          <a:spcPct val="100000"/>
                        </a:lnSpc>
                      </a:pPr>
                      <a:endParaRPr sz="700">
                        <a:latin typeface="Times New Roman"/>
                        <a:cs typeface="Times New Roman"/>
                      </a:endParaRPr>
                    </a:p>
                  </a:txBody>
                  <a:tcPr marL="0" marR="0" marT="0" marB="0"/>
                </a:tc>
                <a:tc>
                  <a:txBody>
                    <a:bodyPr/>
                    <a:lstStyle/>
                    <a:p>
                      <a:pPr algn="ctr">
                        <a:lnSpc>
                          <a:spcPts val="540"/>
                        </a:lnSpc>
                        <a:spcBef>
                          <a:spcPts val="350"/>
                        </a:spcBef>
                      </a:pPr>
                      <a:r>
                        <a:rPr sz="700" spc="5" dirty="0">
                          <a:latin typeface="Arial"/>
                          <a:cs typeface="Arial"/>
                        </a:rPr>
                        <a:t>$610,223</a:t>
                      </a:r>
                      <a:endParaRPr sz="700">
                        <a:latin typeface="Arial"/>
                        <a:cs typeface="Arial"/>
                      </a:endParaRPr>
                    </a:p>
                  </a:txBody>
                  <a:tcPr marL="0" marR="0" marT="61708" marB="0"/>
                </a:tc>
                <a:tc>
                  <a:txBody>
                    <a:bodyPr/>
                    <a:lstStyle/>
                    <a:p>
                      <a:pPr>
                        <a:lnSpc>
                          <a:spcPct val="100000"/>
                        </a:lnSpc>
                      </a:pPr>
                      <a:endParaRPr sz="700">
                        <a:latin typeface="Times New Roman"/>
                        <a:cs typeface="Times New Roman"/>
                      </a:endParaRPr>
                    </a:p>
                  </a:txBody>
                  <a:tcPr marL="0" marR="0" marT="0" marB="0"/>
                </a:tc>
                <a:tc>
                  <a:txBody>
                    <a:bodyPr/>
                    <a:lstStyle/>
                    <a:p>
                      <a:pPr>
                        <a:lnSpc>
                          <a:spcPct val="100000"/>
                        </a:lnSpc>
                      </a:pPr>
                      <a:endParaRPr sz="700">
                        <a:latin typeface="Times New Roman"/>
                        <a:cs typeface="Times New Roman"/>
                      </a:endParaRPr>
                    </a:p>
                  </a:txBody>
                  <a:tcPr marL="0" marR="0" marT="0" marB="0"/>
                </a:tc>
                <a:extLst>
                  <a:ext uri="{0D108BD9-81ED-4DB2-BD59-A6C34878D82A}">
                    <a16:rowId xmlns:a16="http://schemas.microsoft.com/office/drawing/2014/main" val="10008"/>
                  </a:ext>
                </a:extLst>
              </a:tr>
              <a:tr h="173663">
                <a:tc>
                  <a:txBody>
                    <a:bodyPr/>
                    <a:lstStyle/>
                    <a:p>
                      <a:pPr marL="291465">
                        <a:lnSpc>
                          <a:spcPct val="100000"/>
                        </a:lnSpc>
                        <a:spcBef>
                          <a:spcPts val="20"/>
                        </a:spcBef>
                      </a:pPr>
                      <a:r>
                        <a:rPr sz="700" b="1" spc="10" dirty="0">
                          <a:latin typeface="Arial"/>
                          <a:cs typeface="Arial"/>
                        </a:rPr>
                        <a:t>Level </a:t>
                      </a:r>
                      <a:r>
                        <a:rPr sz="700" b="1" spc="5" dirty="0">
                          <a:latin typeface="Arial"/>
                          <a:cs typeface="Arial"/>
                        </a:rPr>
                        <a:t>2: </a:t>
                      </a:r>
                      <a:r>
                        <a:rPr sz="700" b="1" spc="10" dirty="0">
                          <a:latin typeface="Arial"/>
                          <a:cs typeface="Arial"/>
                        </a:rPr>
                        <a:t>Option </a:t>
                      </a:r>
                      <a:r>
                        <a:rPr sz="700" b="1" spc="15" dirty="0">
                          <a:latin typeface="Arial"/>
                          <a:cs typeface="Arial"/>
                        </a:rPr>
                        <a:t>2 </a:t>
                      </a:r>
                      <a:r>
                        <a:rPr sz="700" b="1" spc="5" dirty="0">
                          <a:latin typeface="Arial"/>
                          <a:cs typeface="Arial"/>
                        </a:rPr>
                        <a:t>- </a:t>
                      </a:r>
                      <a:r>
                        <a:rPr sz="700" b="1" spc="10" dirty="0">
                          <a:latin typeface="Arial"/>
                          <a:cs typeface="Arial"/>
                        </a:rPr>
                        <a:t>Mechanical</a:t>
                      </a:r>
                      <a:r>
                        <a:rPr sz="700" b="1" spc="-55" dirty="0">
                          <a:latin typeface="Arial"/>
                          <a:cs typeface="Arial"/>
                        </a:rPr>
                        <a:t> </a:t>
                      </a:r>
                      <a:r>
                        <a:rPr sz="700" b="1" spc="15" dirty="0">
                          <a:latin typeface="Arial"/>
                          <a:cs typeface="Arial"/>
                        </a:rPr>
                        <a:t>Improvements</a:t>
                      </a:r>
                      <a:endParaRPr sz="700">
                        <a:latin typeface="Arial"/>
                        <a:cs typeface="Arial"/>
                      </a:endParaRPr>
                    </a:p>
                  </a:txBody>
                  <a:tcPr marL="0" marR="0" marT="3526" marB="0"/>
                </a:tc>
                <a:tc>
                  <a:txBody>
                    <a:bodyPr/>
                    <a:lstStyle/>
                    <a:p>
                      <a:pPr marR="227965" algn="r">
                        <a:lnSpc>
                          <a:spcPct val="100000"/>
                        </a:lnSpc>
                        <a:spcBef>
                          <a:spcPts val="5"/>
                        </a:spcBef>
                      </a:pPr>
                      <a:r>
                        <a:rPr sz="700" spc="-10" dirty="0">
                          <a:latin typeface="Arial"/>
                          <a:cs typeface="Arial"/>
                        </a:rPr>
                        <a:t>$513</a:t>
                      </a:r>
                      <a:r>
                        <a:rPr sz="700" spc="-5" dirty="0">
                          <a:latin typeface="Arial"/>
                          <a:cs typeface="Arial"/>
                        </a:rPr>
                        <a:t>,</a:t>
                      </a:r>
                      <a:r>
                        <a:rPr sz="700" spc="-10" dirty="0">
                          <a:latin typeface="Arial"/>
                          <a:cs typeface="Arial"/>
                        </a:rPr>
                        <a:t>70</a:t>
                      </a:r>
                      <a:r>
                        <a:rPr sz="700" dirty="0">
                          <a:latin typeface="Arial"/>
                          <a:cs typeface="Arial"/>
                        </a:rPr>
                        <a:t>0</a:t>
                      </a:r>
                      <a:endParaRPr sz="700">
                        <a:latin typeface="Arial"/>
                        <a:cs typeface="Arial"/>
                      </a:endParaRPr>
                    </a:p>
                  </a:txBody>
                  <a:tcPr marL="0" marR="0" marT="882" marB="0"/>
                </a:tc>
                <a:tc>
                  <a:txBody>
                    <a:bodyPr/>
                    <a:lstStyle/>
                    <a:p>
                      <a:pPr>
                        <a:lnSpc>
                          <a:spcPct val="100000"/>
                        </a:lnSpc>
                      </a:pPr>
                      <a:endParaRPr sz="700">
                        <a:latin typeface="Times New Roman"/>
                        <a:cs typeface="Times New Roman"/>
                      </a:endParaRPr>
                    </a:p>
                  </a:txBody>
                  <a:tcPr marL="0" marR="0" marT="0" marB="0"/>
                </a:tc>
                <a:tc>
                  <a:txBody>
                    <a:bodyPr/>
                    <a:lstStyle/>
                    <a:p>
                      <a:pPr algn="ctr">
                        <a:lnSpc>
                          <a:spcPct val="100000"/>
                        </a:lnSpc>
                        <a:spcBef>
                          <a:spcPts val="20"/>
                        </a:spcBef>
                      </a:pPr>
                      <a:r>
                        <a:rPr sz="700" spc="5" dirty="0">
                          <a:latin typeface="Arial"/>
                          <a:cs typeface="Arial"/>
                        </a:rPr>
                        <a:t>$769,728</a:t>
                      </a:r>
                      <a:endParaRPr sz="700">
                        <a:latin typeface="Arial"/>
                        <a:cs typeface="Arial"/>
                      </a:endParaRPr>
                    </a:p>
                  </a:txBody>
                  <a:tcPr marL="0" marR="0" marT="3526" marB="0"/>
                </a:tc>
                <a:tc>
                  <a:txBody>
                    <a:bodyPr/>
                    <a:lstStyle/>
                    <a:p>
                      <a:pPr>
                        <a:lnSpc>
                          <a:spcPct val="100000"/>
                        </a:lnSpc>
                      </a:pPr>
                      <a:endParaRPr sz="700">
                        <a:latin typeface="Times New Roman"/>
                        <a:cs typeface="Times New Roman"/>
                      </a:endParaRPr>
                    </a:p>
                  </a:txBody>
                  <a:tcPr marL="0" marR="0" marT="0" marB="0"/>
                </a:tc>
                <a:tc>
                  <a:txBody>
                    <a:bodyPr/>
                    <a:lstStyle/>
                    <a:p>
                      <a:pPr>
                        <a:lnSpc>
                          <a:spcPct val="100000"/>
                        </a:lnSpc>
                      </a:pPr>
                      <a:endParaRPr sz="700">
                        <a:latin typeface="Times New Roman"/>
                        <a:cs typeface="Times New Roman"/>
                      </a:endParaRPr>
                    </a:p>
                  </a:txBody>
                  <a:tcPr marL="0" marR="0" marT="0" marB="0"/>
                </a:tc>
                <a:extLst>
                  <a:ext uri="{0D108BD9-81ED-4DB2-BD59-A6C34878D82A}">
                    <a16:rowId xmlns:a16="http://schemas.microsoft.com/office/drawing/2014/main" val="10009"/>
                  </a:ext>
                </a:extLst>
              </a:tr>
              <a:tr h="173663">
                <a:tc>
                  <a:txBody>
                    <a:bodyPr/>
                    <a:lstStyle/>
                    <a:p>
                      <a:pPr marL="291465">
                        <a:lnSpc>
                          <a:spcPts val="540"/>
                        </a:lnSpc>
                        <a:spcBef>
                          <a:spcPts val="350"/>
                        </a:spcBef>
                      </a:pPr>
                      <a:r>
                        <a:rPr sz="700" b="1" spc="10" dirty="0">
                          <a:latin typeface="Arial"/>
                          <a:cs typeface="Arial"/>
                        </a:rPr>
                        <a:t>Level </a:t>
                      </a:r>
                      <a:r>
                        <a:rPr sz="700" b="1" spc="5" dirty="0">
                          <a:latin typeface="Arial"/>
                          <a:cs typeface="Arial"/>
                        </a:rPr>
                        <a:t>3: </a:t>
                      </a:r>
                      <a:r>
                        <a:rPr sz="700" b="1" spc="10" dirty="0">
                          <a:latin typeface="Arial"/>
                          <a:cs typeface="Arial"/>
                        </a:rPr>
                        <a:t>Option </a:t>
                      </a:r>
                      <a:r>
                        <a:rPr sz="700" b="1" spc="15" dirty="0">
                          <a:latin typeface="Arial"/>
                          <a:cs typeface="Arial"/>
                        </a:rPr>
                        <a:t>1 </a:t>
                      </a:r>
                      <a:r>
                        <a:rPr sz="700" b="1" spc="10" dirty="0">
                          <a:latin typeface="Arial"/>
                          <a:cs typeface="Arial"/>
                        </a:rPr>
                        <a:t>-Mechanical</a:t>
                      </a:r>
                      <a:r>
                        <a:rPr sz="700" b="1" spc="-55" dirty="0">
                          <a:latin typeface="Arial"/>
                          <a:cs typeface="Arial"/>
                        </a:rPr>
                        <a:t> </a:t>
                      </a:r>
                      <a:r>
                        <a:rPr sz="700" b="1" spc="15" dirty="0">
                          <a:latin typeface="Arial"/>
                          <a:cs typeface="Arial"/>
                        </a:rPr>
                        <a:t>Improvements</a:t>
                      </a:r>
                      <a:endParaRPr sz="700">
                        <a:latin typeface="Arial"/>
                        <a:cs typeface="Arial"/>
                      </a:endParaRPr>
                    </a:p>
                  </a:txBody>
                  <a:tcPr marL="0" marR="0" marT="61708" marB="0"/>
                </a:tc>
                <a:tc>
                  <a:txBody>
                    <a:bodyPr/>
                    <a:lstStyle/>
                    <a:p>
                      <a:pPr marR="246379" algn="r">
                        <a:lnSpc>
                          <a:spcPts val="555"/>
                        </a:lnSpc>
                        <a:spcBef>
                          <a:spcPts val="335"/>
                        </a:spcBef>
                      </a:pPr>
                      <a:r>
                        <a:rPr sz="700" spc="-10" dirty="0">
                          <a:latin typeface="Arial"/>
                          <a:cs typeface="Arial"/>
                        </a:rPr>
                        <a:t>$40</a:t>
                      </a:r>
                      <a:r>
                        <a:rPr sz="700" spc="-5" dirty="0">
                          <a:latin typeface="Arial"/>
                          <a:cs typeface="Arial"/>
                        </a:rPr>
                        <a:t>,</a:t>
                      </a:r>
                      <a:r>
                        <a:rPr sz="700" spc="-10" dirty="0">
                          <a:latin typeface="Arial"/>
                          <a:cs typeface="Arial"/>
                        </a:rPr>
                        <a:t>72</a:t>
                      </a:r>
                      <a:r>
                        <a:rPr sz="700" dirty="0">
                          <a:latin typeface="Arial"/>
                          <a:cs typeface="Arial"/>
                        </a:rPr>
                        <a:t>5</a:t>
                      </a:r>
                      <a:endParaRPr sz="700">
                        <a:latin typeface="Arial"/>
                        <a:cs typeface="Arial"/>
                      </a:endParaRPr>
                    </a:p>
                  </a:txBody>
                  <a:tcPr marL="0" marR="0" marT="59063" marB="0"/>
                </a:tc>
                <a:tc>
                  <a:txBody>
                    <a:bodyPr/>
                    <a:lstStyle/>
                    <a:p>
                      <a:pPr>
                        <a:lnSpc>
                          <a:spcPct val="100000"/>
                        </a:lnSpc>
                      </a:pPr>
                      <a:endParaRPr sz="700">
                        <a:latin typeface="Times New Roman"/>
                        <a:cs typeface="Times New Roman"/>
                      </a:endParaRPr>
                    </a:p>
                  </a:txBody>
                  <a:tcPr marL="0" marR="0" marT="0" marB="0"/>
                </a:tc>
                <a:tc>
                  <a:txBody>
                    <a:bodyPr/>
                    <a:lstStyle/>
                    <a:p>
                      <a:pPr>
                        <a:lnSpc>
                          <a:spcPct val="100000"/>
                        </a:lnSpc>
                      </a:pPr>
                      <a:endParaRPr sz="700">
                        <a:latin typeface="Times New Roman"/>
                        <a:cs typeface="Times New Roman"/>
                      </a:endParaRPr>
                    </a:p>
                  </a:txBody>
                  <a:tcPr marL="0" marR="0" marT="0" marB="0"/>
                </a:tc>
                <a:tc>
                  <a:txBody>
                    <a:bodyPr/>
                    <a:lstStyle/>
                    <a:p>
                      <a:pPr marL="10795" algn="ctr">
                        <a:lnSpc>
                          <a:spcPts val="540"/>
                        </a:lnSpc>
                        <a:spcBef>
                          <a:spcPts val="350"/>
                        </a:spcBef>
                      </a:pPr>
                      <a:r>
                        <a:rPr sz="700" spc="5" dirty="0">
                          <a:latin typeface="Arial"/>
                          <a:cs typeface="Arial"/>
                        </a:rPr>
                        <a:t>$61,022</a:t>
                      </a:r>
                      <a:endParaRPr sz="700">
                        <a:latin typeface="Arial"/>
                        <a:cs typeface="Arial"/>
                      </a:endParaRPr>
                    </a:p>
                  </a:txBody>
                  <a:tcPr marL="0" marR="0" marT="61708" marB="0"/>
                </a:tc>
                <a:tc>
                  <a:txBody>
                    <a:bodyPr/>
                    <a:lstStyle/>
                    <a:p>
                      <a:pPr>
                        <a:lnSpc>
                          <a:spcPct val="100000"/>
                        </a:lnSpc>
                      </a:pPr>
                      <a:endParaRPr sz="700">
                        <a:latin typeface="Times New Roman"/>
                        <a:cs typeface="Times New Roman"/>
                      </a:endParaRPr>
                    </a:p>
                  </a:txBody>
                  <a:tcPr marL="0" marR="0" marT="0" marB="0"/>
                </a:tc>
                <a:extLst>
                  <a:ext uri="{0D108BD9-81ED-4DB2-BD59-A6C34878D82A}">
                    <a16:rowId xmlns:a16="http://schemas.microsoft.com/office/drawing/2014/main" val="10010"/>
                  </a:ext>
                </a:extLst>
              </a:tr>
              <a:tr h="173663">
                <a:tc>
                  <a:txBody>
                    <a:bodyPr/>
                    <a:lstStyle/>
                    <a:p>
                      <a:pPr marL="291465">
                        <a:lnSpc>
                          <a:spcPct val="100000"/>
                        </a:lnSpc>
                        <a:spcBef>
                          <a:spcPts val="20"/>
                        </a:spcBef>
                      </a:pPr>
                      <a:r>
                        <a:rPr sz="700" b="1" spc="10" dirty="0">
                          <a:latin typeface="Arial"/>
                          <a:cs typeface="Arial"/>
                        </a:rPr>
                        <a:t>Level </a:t>
                      </a:r>
                      <a:r>
                        <a:rPr sz="700" b="1" spc="5" dirty="0">
                          <a:latin typeface="Arial"/>
                          <a:cs typeface="Arial"/>
                        </a:rPr>
                        <a:t>3: </a:t>
                      </a:r>
                      <a:r>
                        <a:rPr sz="700" b="1" spc="10" dirty="0">
                          <a:latin typeface="Arial"/>
                          <a:cs typeface="Arial"/>
                        </a:rPr>
                        <a:t>Option </a:t>
                      </a:r>
                      <a:r>
                        <a:rPr sz="700" b="1" spc="15" dirty="0">
                          <a:latin typeface="Arial"/>
                          <a:cs typeface="Arial"/>
                        </a:rPr>
                        <a:t>2 </a:t>
                      </a:r>
                      <a:r>
                        <a:rPr sz="700" b="1" spc="5" dirty="0">
                          <a:latin typeface="Arial"/>
                          <a:cs typeface="Arial"/>
                        </a:rPr>
                        <a:t>- </a:t>
                      </a:r>
                      <a:r>
                        <a:rPr sz="700" b="1" spc="10" dirty="0">
                          <a:latin typeface="Arial"/>
                          <a:cs typeface="Arial"/>
                        </a:rPr>
                        <a:t>Mechanical</a:t>
                      </a:r>
                      <a:r>
                        <a:rPr sz="700" b="1" spc="-55" dirty="0">
                          <a:latin typeface="Arial"/>
                          <a:cs typeface="Arial"/>
                        </a:rPr>
                        <a:t> </a:t>
                      </a:r>
                      <a:r>
                        <a:rPr sz="700" b="1" spc="15" dirty="0">
                          <a:latin typeface="Arial"/>
                          <a:cs typeface="Arial"/>
                        </a:rPr>
                        <a:t>Improvements</a:t>
                      </a:r>
                      <a:endParaRPr sz="700">
                        <a:latin typeface="Arial"/>
                        <a:cs typeface="Arial"/>
                      </a:endParaRPr>
                    </a:p>
                  </a:txBody>
                  <a:tcPr marL="0" marR="0" marT="3526" marB="0"/>
                </a:tc>
                <a:tc>
                  <a:txBody>
                    <a:bodyPr/>
                    <a:lstStyle/>
                    <a:p>
                      <a:pPr marR="246379" algn="r">
                        <a:lnSpc>
                          <a:spcPct val="100000"/>
                        </a:lnSpc>
                        <a:spcBef>
                          <a:spcPts val="5"/>
                        </a:spcBef>
                      </a:pPr>
                      <a:r>
                        <a:rPr sz="700" spc="-10" dirty="0">
                          <a:latin typeface="Arial"/>
                          <a:cs typeface="Arial"/>
                        </a:rPr>
                        <a:t>$94</a:t>
                      </a:r>
                      <a:r>
                        <a:rPr sz="700" spc="-5" dirty="0">
                          <a:latin typeface="Arial"/>
                          <a:cs typeface="Arial"/>
                        </a:rPr>
                        <a:t>,</a:t>
                      </a:r>
                      <a:r>
                        <a:rPr sz="700" spc="-10" dirty="0">
                          <a:latin typeface="Arial"/>
                          <a:cs typeface="Arial"/>
                        </a:rPr>
                        <a:t>59</a:t>
                      </a:r>
                      <a:r>
                        <a:rPr sz="700" dirty="0">
                          <a:latin typeface="Arial"/>
                          <a:cs typeface="Arial"/>
                        </a:rPr>
                        <a:t>5</a:t>
                      </a:r>
                      <a:endParaRPr sz="700">
                        <a:latin typeface="Arial"/>
                        <a:cs typeface="Arial"/>
                      </a:endParaRPr>
                    </a:p>
                  </a:txBody>
                  <a:tcPr marL="0" marR="0" marT="882" marB="0"/>
                </a:tc>
                <a:tc>
                  <a:txBody>
                    <a:bodyPr/>
                    <a:lstStyle/>
                    <a:p>
                      <a:pPr>
                        <a:lnSpc>
                          <a:spcPct val="100000"/>
                        </a:lnSpc>
                      </a:pPr>
                      <a:endParaRPr sz="700">
                        <a:latin typeface="Times New Roman"/>
                        <a:cs typeface="Times New Roman"/>
                      </a:endParaRPr>
                    </a:p>
                  </a:txBody>
                  <a:tcPr marL="0" marR="0" marT="0" marB="0"/>
                </a:tc>
                <a:tc>
                  <a:txBody>
                    <a:bodyPr/>
                    <a:lstStyle/>
                    <a:p>
                      <a:pPr>
                        <a:lnSpc>
                          <a:spcPct val="100000"/>
                        </a:lnSpc>
                      </a:pPr>
                      <a:endParaRPr sz="700">
                        <a:latin typeface="Times New Roman"/>
                        <a:cs typeface="Times New Roman"/>
                      </a:endParaRPr>
                    </a:p>
                  </a:txBody>
                  <a:tcPr marL="0" marR="0" marT="0" marB="0"/>
                </a:tc>
                <a:tc>
                  <a:txBody>
                    <a:bodyPr/>
                    <a:lstStyle/>
                    <a:p>
                      <a:pPr marL="10795" algn="ctr">
                        <a:lnSpc>
                          <a:spcPct val="100000"/>
                        </a:lnSpc>
                        <a:spcBef>
                          <a:spcPts val="20"/>
                        </a:spcBef>
                      </a:pPr>
                      <a:r>
                        <a:rPr sz="700" spc="5" dirty="0">
                          <a:latin typeface="Arial"/>
                          <a:cs typeface="Arial"/>
                        </a:rPr>
                        <a:t>$141,741</a:t>
                      </a:r>
                      <a:endParaRPr sz="700">
                        <a:latin typeface="Arial"/>
                        <a:cs typeface="Arial"/>
                      </a:endParaRPr>
                    </a:p>
                  </a:txBody>
                  <a:tcPr marL="0" marR="0" marT="3526" marB="0"/>
                </a:tc>
                <a:tc>
                  <a:txBody>
                    <a:bodyPr/>
                    <a:lstStyle/>
                    <a:p>
                      <a:pPr>
                        <a:lnSpc>
                          <a:spcPct val="100000"/>
                        </a:lnSpc>
                      </a:pPr>
                      <a:endParaRPr sz="700">
                        <a:latin typeface="Times New Roman"/>
                        <a:cs typeface="Times New Roman"/>
                      </a:endParaRPr>
                    </a:p>
                  </a:txBody>
                  <a:tcPr marL="0" marR="0" marT="0" marB="0"/>
                </a:tc>
                <a:extLst>
                  <a:ext uri="{0D108BD9-81ED-4DB2-BD59-A6C34878D82A}">
                    <a16:rowId xmlns:a16="http://schemas.microsoft.com/office/drawing/2014/main" val="10011"/>
                  </a:ext>
                </a:extLst>
              </a:tr>
              <a:tr h="290908">
                <a:tc>
                  <a:txBody>
                    <a:bodyPr/>
                    <a:lstStyle/>
                    <a:p>
                      <a:pPr marL="291465">
                        <a:lnSpc>
                          <a:spcPct val="100000"/>
                        </a:lnSpc>
                        <a:spcBef>
                          <a:spcPts val="350"/>
                        </a:spcBef>
                      </a:pPr>
                      <a:r>
                        <a:rPr sz="700" b="1" spc="10" dirty="0">
                          <a:latin typeface="Arial"/>
                          <a:cs typeface="Arial"/>
                        </a:rPr>
                        <a:t>Level </a:t>
                      </a:r>
                      <a:r>
                        <a:rPr sz="700" b="1" spc="5" dirty="0">
                          <a:latin typeface="Arial"/>
                          <a:cs typeface="Arial"/>
                        </a:rPr>
                        <a:t>4: </a:t>
                      </a:r>
                      <a:r>
                        <a:rPr sz="700" b="1" spc="10" dirty="0">
                          <a:latin typeface="Arial"/>
                          <a:cs typeface="Arial"/>
                        </a:rPr>
                        <a:t>Option </a:t>
                      </a:r>
                      <a:r>
                        <a:rPr sz="700" b="1" spc="15" dirty="0">
                          <a:latin typeface="Arial"/>
                          <a:cs typeface="Arial"/>
                        </a:rPr>
                        <a:t>1 </a:t>
                      </a:r>
                      <a:r>
                        <a:rPr sz="700" b="1" spc="5" dirty="0">
                          <a:latin typeface="Arial"/>
                          <a:cs typeface="Arial"/>
                        </a:rPr>
                        <a:t>- </a:t>
                      </a:r>
                      <a:r>
                        <a:rPr sz="700" b="1" spc="10" dirty="0">
                          <a:latin typeface="Arial"/>
                          <a:cs typeface="Arial"/>
                        </a:rPr>
                        <a:t>Mechanical</a:t>
                      </a:r>
                      <a:r>
                        <a:rPr sz="700" b="1" spc="-55" dirty="0">
                          <a:latin typeface="Arial"/>
                          <a:cs typeface="Arial"/>
                        </a:rPr>
                        <a:t> </a:t>
                      </a:r>
                      <a:r>
                        <a:rPr sz="700" b="1" spc="15" dirty="0">
                          <a:latin typeface="Arial"/>
                          <a:cs typeface="Arial"/>
                        </a:rPr>
                        <a:t>Improvements</a:t>
                      </a:r>
                      <a:endParaRPr sz="700">
                        <a:latin typeface="Arial"/>
                        <a:cs typeface="Arial"/>
                      </a:endParaRPr>
                    </a:p>
                  </a:txBody>
                  <a:tcPr marL="0" marR="0" marT="61708" marB="0"/>
                </a:tc>
                <a:tc>
                  <a:txBody>
                    <a:bodyPr/>
                    <a:lstStyle/>
                    <a:p>
                      <a:pPr marR="227965" algn="r">
                        <a:lnSpc>
                          <a:spcPct val="100000"/>
                        </a:lnSpc>
                        <a:spcBef>
                          <a:spcPts val="335"/>
                        </a:spcBef>
                      </a:pPr>
                      <a:r>
                        <a:rPr sz="700" spc="-10" dirty="0">
                          <a:latin typeface="Arial"/>
                          <a:cs typeface="Arial"/>
                        </a:rPr>
                        <a:t>$467</a:t>
                      </a:r>
                      <a:r>
                        <a:rPr sz="700" spc="-5" dirty="0">
                          <a:latin typeface="Arial"/>
                          <a:cs typeface="Arial"/>
                        </a:rPr>
                        <a:t>,</a:t>
                      </a:r>
                      <a:r>
                        <a:rPr sz="700" spc="-10" dirty="0">
                          <a:latin typeface="Arial"/>
                          <a:cs typeface="Arial"/>
                        </a:rPr>
                        <a:t>25</a:t>
                      </a:r>
                      <a:r>
                        <a:rPr sz="700" dirty="0">
                          <a:latin typeface="Arial"/>
                          <a:cs typeface="Arial"/>
                        </a:rPr>
                        <a:t>0</a:t>
                      </a:r>
                      <a:endParaRPr sz="700">
                        <a:latin typeface="Arial"/>
                        <a:cs typeface="Arial"/>
                      </a:endParaRPr>
                    </a:p>
                  </a:txBody>
                  <a:tcPr marL="0" marR="0" marT="59063" marB="0"/>
                </a:tc>
                <a:tc>
                  <a:txBody>
                    <a:bodyPr/>
                    <a:lstStyle/>
                    <a:p>
                      <a:pPr>
                        <a:lnSpc>
                          <a:spcPct val="100000"/>
                        </a:lnSpc>
                      </a:pPr>
                      <a:endParaRPr sz="700">
                        <a:latin typeface="Times New Roman"/>
                        <a:cs typeface="Times New Roman"/>
                      </a:endParaRPr>
                    </a:p>
                  </a:txBody>
                  <a:tcPr marL="0" marR="0" marT="0" marB="0"/>
                </a:tc>
                <a:tc>
                  <a:txBody>
                    <a:bodyPr/>
                    <a:lstStyle/>
                    <a:p>
                      <a:pPr>
                        <a:lnSpc>
                          <a:spcPct val="100000"/>
                        </a:lnSpc>
                      </a:pPr>
                      <a:endParaRPr sz="700">
                        <a:latin typeface="Times New Roman"/>
                        <a:cs typeface="Times New Roman"/>
                      </a:endParaRPr>
                    </a:p>
                  </a:txBody>
                  <a:tcPr marL="0" marR="0" marT="0" marB="0"/>
                </a:tc>
                <a:tc>
                  <a:txBody>
                    <a:bodyPr/>
                    <a:lstStyle/>
                    <a:p>
                      <a:pPr>
                        <a:lnSpc>
                          <a:spcPct val="100000"/>
                        </a:lnSpc>
                      </a:pPr>
                      <a:endParaRPr sz="700">
                        <a:latin typeface="Times New Roman"/>
                        <a:cs typeface="Times New Roman"/>
                      </a:endParaRPr>
                    </a:p>
                  </a:txBody>
                  <a:tcPr marL="0" marR="0" marT="0" marB="0"/>
                </a:tc>
                <a:tc>
                  <a:txBody>
                    <a:bodyPr/>
                    <a:lstStyle/>
                    <a:p>
                      <a:pPr marR="926465" algn="ctr">
                        <a:lnSpc>
                          <a:spcPct val="100000"/>
                        </a:lnSpc>
                        <a:spcBef>
                          <a:spcPts val="350"/>
                        </a:spcBef>
                      </a:pPr>
                      <a:r>
                        <a:rPr sz="700" spc="5" dirty="0">
                          <a:latin typeface="Arial"/>
                          <a:cs typeface="Arial"/>
                        </a:rPr>
                        <a:t>$700,127</a:t>
                      </a:r>
                      <a:endParaRPr sz="700">
                        <a:latin typeface="Arial"/>
                        <a:cs typeface="Arial"/>
                      </a:endParaRPr>
                    </a:p>
                  </a:txBody>
                  <a:tcPr marL="0" marR="0" marT="61708" marB="0"/>
                </a:tc>
                <a:extLst>
                  <a:ext uri="{0D108BD9-81ED-4DB2-BD59-A6C34878D82A}">
                    <a16:rowId xmlns:a16="http://schemas.microsoft.com/office/drawing/2014/main" val="10012"/>
                  </a:ext>
                </a:extLst>
              </a:tr>
              <a:tr h="349090">
                <a:tc>
                  <a:txBody>
                    <a:bodyPr/>
                    <a:lstStyle/>
                    <a:p>
                      <a:pPr>
                        <a:lnSpc>
                          <a:spcPct val="100000"/>
                        </a:lnSpc>
                        <a:spcBef>
                          <a:spcPts val="45"/>
                        </a:spcBef>
                      </a:pPr>
                      <a:endParaRPr sz="800">
                        <a:latin typeface="Times New Roman"/>
                        <a:cs typeface="Times New Roman"/>
                      </a:endParaRPr>
                    </a:p>
                    <a:p>
                      <a:pPr marL="113030">
                        <a:lnSpc>
                          <a:spcPct val="100000"/>
                        </a:lnSpc>
                      </a:pPr>
                      <a:r>
                        <a:rPr sz="700" b="1" spc="15" dirty="0">
                          <a:latin typeface="Arial"/>
                          <a:cs typeface="Arial"/>
                        </a:rPr>
                        <a:t>3 </a:t>
                      </a:r>
                      <a:r>
                        <a:rPr sz="700" b="1" spc="10" dirty="0">
                          <a:latin typeface="Arial"/>
                          <a:cs typeface="Arial"/>
                        </a:rPr>
                        <a:t>Heat </a:t>
                      </a:r>
                      <a:r>
                        <a:rPr sz="700" b="1" spc="5" dirty="0">
                          <a:latin typeface="Arial"/>
                          <a:cs typeface="Arial"/>
                        </a:rPr>
                        <a:t>Reflective </a:t>
                      </a:r>
                      <a:r>
                        <a:rPr sz="700" b="1" spc="10" dirty="0">
                          <a:latin typeface="Arial"/>
                          <a:cs typeface="Arial"/>
                        </a:rPr>
                        <a:t>Coatings </a:t>
                      </a:r>
                      <a:r>
                        <a:rPr sz="700" b="1" spc="15" dirty="0">
                          <a:latin typeface="Arial"/>
                          <a:cs typeface="Arial"/>
                        </a:rPr>
                        <a:t>For The AC </a:t>
                      </a:r>
                      <a:r>
                        <a:rPr sz="700" b="1" spc="10" dirty="0">
                          <a:latin typeface="Arial"/>
                          <a:cs typeface="Arial"/>
                        </a:rPr>
                        <a:t>Paving</a:t>
                      </a:r>
                      <a:r>
                        <a:rPr sz="700" b="1" spc="-90" dirty="0">
                          <a:latin typeface="Arial"/>
                          <a:cs typeface="Arial"/>
                        </a:rPr>
                        <a:t> </a:t>
                      </a:r>
                      <a:r>
                        <a:rPr sz="700" b="1" spc="5" dirty="0">
                          <a:latin typeface="Arial"/>
                          <a:cs typeface="Arial"/>
                        </a:rPr>
                        <a:t>Areas</a:t>
                      </a:r>
                      <a:endParaRPr sz="700">
                        <a:latin typeface="Arial"/>
                        <a:cs typeface="Arial"/>
                      </a:endParaRPr>
                    </a:p>
                  </a:txBody>
                  <a:tcPr marL="0" marR="0" marT="7934" marB="0"/>
                </a:tc>
                <a:tc>
                  <a:txBody>
                    <a:bodyPr/>
                    <a:lstStyle/>
                    <a:p>
                      <a:pPr>
                        <a:lnSpc>
                          <a:spcPct val="100000"/>
                        </a:lnSpc>
                        <a:spcBef>
                          <a:spcPts val="30"/>
                        </a:spcBef>
                      </a:pPr>
                      <a:endParaRPr sz="800">
                        <a:latin typeface="Times New Roman"/>
                        <a:cs typeface="Times New Roman"/>
                      </a:endParaRPr>
                    </a:p>
                    <a:p>
                      <a:pPr marR="227965" algn="r">
                        <a:lnSpc>
                          <a:spcPct val="100000"/>
                        </a:lnSpc>
                        <a:spcBef>
                          <a:spcPts val="5"/>
                        </a:spcBef>
                      </a:pPr>
                      <a:r>
                        <a:rPr sz="700" spc="-10" dirty="0">
                          <a:latin typeface="Arial"/>
                          <a:cs typeface="Arial"/>
                        </a:rPr>
                        <a:t>$152</a:t>
                      </a:r>
                      <a:r>
                        <a:rPr sz="700" spc="-5" dirty="0">
                          <a:latin typeface="Arial"/>
                          <a:cs typeface="Arial"/>
                        </a:rPr>
                        <a:t>,</a:t>
                      </a:r>
                      <a:r>
                        <a:rPr sz="700" spc="-10" dirty="0">
                          <a:latin typeface="Arial"/>
                          <a:cs typeface="Arial"/>
                        </a:rPr>
                        <a:t>88</a:t>
                      </a:r>
                      <a:r>
                        <a:rPr sz="700" dirty="0">
                          <a:latin typeface="Arial"/>
                          <a:cs typeface="Arial"/>
                        </a:rPr>
                        <a:t>3</a:t>
                      </a:r>
                      <a:endParaRPr sz="700">
                        <a:latin typeface="Arial"/>
                        <a:cs typeface="Arial"/>
                      </a:endParaRPr>
                    </a:p>
                  </a:txBody>
                  <a:tcPr marL="0" marR="0" marT="5289" marB="0"/>
                </a:tc>
                <a:tc>
                  <a:txBody>
                    <a:bodyPr/>
                    <a:lstStyle/>
                    <a:p>
                      <a:pPr>
                        <a:lnSpc>
                          <a:spcPct val="100000"/>
                        </a:lnSpc>
                        <a:spcBef>
                          <a:spcPts val="45"/>
                        </a:spcBef>
                      </a:pPr>
                      <a:endParaRPr sz="800">
                        <a:latin typeface="Times New Roman"/>
                        <a:cs typeface="Times New Roman"/>
                      </a:endParaRPr>
                    </a:p>
                    <a:p>
                      <a:pPr marL="246379">
                        <a:lnSpc>
                          <a:spcPct val="100000"/>
                        </a:lnSpc>
                      </a:pPr>
                      <a:r>
                        <a:rPr sz="700" spc="5" dirty="0">
                          <a:latin typeface="Arial"/>
                          <a:cs typeface="Arial"/>
                        </a:rPr>
                        <a:t>$229,079</a:t>
                      </a:r>
                      <a:endParaRPr sz="700">
                        <a:latin typeface="Arial"/>
                        <a:cs typeface="Arial"/>
                      </a:endParaRPr>
                    </a:p>
                  </a:txBody>
                  <a:tcPr marL="0" marR="0" marT="7934" marB="0"/>
                </a:tc>
                <a:tc>
                  <a:txBody>
                    <a:bodyPr/>
                    <a:lstStyle/>
                    <a:p>
                      <a:pPr>
                        <a:lnSpc>
                          <a:spcPct val="100000"/>
                        </a:lnSpc>
                      </a:pPr>
                      <a:endParaRPr sz="700">
                        <a:latin typeface="Times New Roman"/>
                        <a:cs typeface="Times New Roman"/>
                      </a:endParaRPr>
                    </a:p>
                  </a:txBody>
                  <a:tcPr marL="0" marR="0" marT="0" marB="0"/>
                </a:tc>
                <a:tc>
                  <a:txBody>
                    <a:bodyPr/>
                    <a:lstStyle/>
                    <a:p>
                      <a:pPr>
                        <a:lnSpc>
                          <a:spcPct val="100000"/>
                        </a:lnSpc>
                      </a:pPr>
                      <a:endParaRPr sz="700">
                        <a:latin typeface="Times New Roman"/>
                        <a:cs typeface="Times New Roman"/>
                      </a:endParaRPr>
                    </a:p>
                  </a:txBody>
                  <a:tcPr marL="0" marR="0" marT="0" marB="0"/>
                </a:tc>
                <a:tc>
                  <a:txBody>
                    <a:bodyPr/>
                    <a:lstStyle/>
                    <a:p>
                      <a:pPr>
                        <a:lnSpc>
                          <a:spcPct val="100000"/>
                        </a:lnSpc>
                      </a:pPr>
                      <a:endParaRPr sz="700">
                        <a:latin typeface="Times New Roman"/>
                        <a:cs typeface="Times New Roman"/>
                      </a:endParaRPr>
                    </a:p>
                  </a:txBody>
                  <a:tcPr marL="0" marR="0" marT="0" marB="0"/>
                </a:tc>
                <a:extLst>
                  <a:ext uri="{0D108BD9-81ED-4DB2-BD59-A6C34878D82A}">
                    <a16:rowId xmlns:a16="http://schemas.microsoft.com/office/drawing/2014/main" val="10013"/>
                  </a:ext>
                </a:extLst>
              </a:tr>
              <a:tr h="349972">
                <a:tc>
                  <a:txBody>
                    <a:bodyPr/>
                    <a:lstStyle/>
                    <a:p>
                      <a:pPr>
                        <a:lnSpc>
                          <a:spcPct val="100000"/>
                        </a:lnSpc>
                        <a:spcBef>
                          <a:spcPts val="45"/>
                        </a:spcBef>
                      </a:pPr>
                      <a:endParaRPr sz="800">
                        <a:latin typeface="Times New Roman"/>
                        <a:cs typeface="Times New Roman"/>
                      </a:endParaRPr>
                    </a:p>
                    <a:p>
                      <a:pPr marL="113030">
                        <a:lnSpc>
                          <a:spcPct val="100000"/>
                        </a:lnSpc>
                      </a:pPr>
                      <a:r>
                        <a:rPr sz="700" b="1" spc="15" dirty="0">
                          <a:latin typeface="Arial"/>
                          <a:cs typeface="Arial"/>
                        </a:rPr>
                        <a:t>4 </a:t>
                      </a:r>
                      <a:r>
                        <a:rPr sz="700" b="1" spc="10" dirty="0">
                          <a:latin typeface="Arial"/>
                          <a:cs typeface="Arial"/>
                        </a:rPr>
                        <a:t>Planting Along </a:t>
                      </a:r>
                      <a:r>
                        <a:rPr sz="700" b="1" spc="15" dirty="0">
                          <a:latin typeface="Arial"/>
                          <a:cs typeface="Arial"/>
                        </a:rPr>
                        <a:t>The </a:t>
                      </a:r>
                      <a:r>
                        <a:rPr sz="700" b="1" spc="5" dirty="0">
                          <a:latin typeface="Arial"/>
                          <a:cs typeface="Arial"/>
                        </a:rPr>
                        <a:t>East </a:t>
                      </a:r>
                      <a:r>
                        <a:rPr sz="700" b="1" spc="10" dirty="0">
                          <a:latin typeface="Arial"/>
                          <a:cs typeface="Arial"/>
                        </a:rPr>
                        <a:t>and </a:t>
                      </a:r>
                      <a:r>
                        <a:rPr sz="700" b="1" spc="15" dirty="0">
                          <a:latin typeface="Arial"/>
                          <a:cs typeface="Arial"/>
                        </a:rPr>
                        <a:t>West</a:t>
                      </a:r>
                      <a:r>
                        <a:rPr sz="700" b="1" spc="-60" dirty="0">
                          <a:latin typeface="Arial"/>
                          <a:cs typeface="Arial"/>
                        </a:rPr>
                        <a:t> </a:t>
                      </a:r>
                      <a:r>
                        <a:rPr sz="700" b="1" spc="10" dirty="0">
                          <a:latin typeface="Arial"/>
                          <a:cs typeface="Arial"/>
                        </a:rPr>
                        <a:t>Walkway</a:t>
                      </a:r>
                      <a:endParaRPr sz="700">
                        <a:latin typeface="Arial"/>
                        <a:cs typeface="Arial"/>
                      </a:endParaRPr>
                    </a:p>
                  </a:txBody>
                  <a:tcPr marL="0" marR="0" marT="7934" marB="0"/>
                </a:tc>
                <a:tc>
                  <a:txBody>
                    <a:bodyPr/>
                    <a:lstStyle/>
                    <a:p>
                      <a:pPr>
                        <a:lnSpc>
                          <a:spcPct val="100000"/>
                        </a:lnSpc>
                        <a:spcBef>
                          <a:spcPts val="30"/>
                        </a:spcBef>
                      </a:pPr>
                      <a:endParaRPr sz="800">
                        <a:latin typeface="Times New Roman"/>
                        <a:cs typeface="Times New Roman"/>
                      </a:endParaRPr>
                    </a:p>
                    <a:p>
                      <a:pPr marR="246379" algn="r">
                        <a:lnSpc>
                          <a:spcPct val="100000"/>
                        </a:lnSpc>
                        <a:spcBef>
                          <a:spcPts val="5"/>
                        </a:spcBef>
                      </a:pPr>
                      <a:r>
                        <a:rPr sz="700" spc="-10" dirty="0">
                          <a:latin typeface="Arial"/>
                          <a:cs typeface="Arial"/>
                        </a:rPr>
                        <a:t>$23</a:t>
                      </a:r>
                      <a:r>
                        <a:rPr sz="700" spc="-5" dirty="0">
                          <a:latin typeface="Arial"/>
                          <a:cs typeface="Arial"/>
                        </a:rPr>
                        <a:t>,</a:t>
                      </a:r>
                      <a:r>
                        <a:rPr sz="700" spc="-10" dirty="0">
                          <a:latin typeface="Arial"/>
                          <a:cs typeface="Arial"/>
                        </a:rPr>
                        <a:t>60</a:t>
                      </a:r>
                      <a:r>
                        <a:rPr sz="700" dirty="0">
                          <a:latin typeface="Arial"/>
                          <a:cs typeface="Arial"/>
                        </a:rPr>
                        <a:t>8</a:t>
                      </a:r>
                      <a:endParaRPr sz="700">
                        <a:latin typeface="Arial"/>
                        <a:cs typeface="Arial"/>
                      </a:endParaRPr>
                    </a:p>
                  </a:txBody>
                  <a:tcPr marL="0" marR="0" marT="5289" marB="0"/>
                </a:tc>
                <a:tc>
                  <a:txBody>
                    <a:bodyPr/>
                    <a:lstStyle/>
                    <a:p>
                      <a:pPr>
                        <a:lnSpc>
                          <a:spcPct val="100000"/>
                        </a:lnSpc>
                        <a:spcBef>
                          <a:spcPts val="45"/>
                        </a:spcBef>
                      </a:pPr>
                      <a:endParaRPr sz="800" dirty="0">
                        <a:latin typeface="Times New Roman"/>
                        <a:cs typeface="Times New Roman"/>
                      </a:endParaRPr>
                    </a:p>
                    <a:p>
                      <a:pPr marL="264795">
                        <a:lnSpc>
                          <a:spcPct val="100000"/>
                        </a:lnSpc>
                      </a:pPr>
                      <a:r>
                        <a:rPr sz="700" spc="5" dirty="0">
                          <a:latin typeface="Arial"/>
                          <a:cs typeface="Arial"/>
                        </a:rPr>
                        <a:t>$35,373</a:t>
                      </a:r>
                      <a:endParaRPr sz="700" dirty="0">
                        <a:latin typeface="Arial"/>
                        <a:cs typeface="Arial"/>
                      </a:endParaRPr>
                    </a:p>
                  </a:txBody>
                  <a:tcPr marL="0" marR="0" marT="7934" marB="0"/>
                </a:tc>
                <a:tc>
                  <a:txBody>
                    <a:bodyPr/>
                    <a:lstStyle/>
                    <a:p>
                      <a:pPr>
                        <a:lnSpc>
                          <a:spcPct val="100000"/>
                        </a:lnSpc>
                      </a:pPr>
                      <a:endParaRPr sz="700">
                        <a:latin typeface="Times New Roman"/>
                        <a:cs typeface="Times New Roman"/>
                      </a:endParaRPr>
                    </a:p>
                  </a:txBody>
                  <a:tcPr marL="0" marR="0" marT="0" marB="0"/>
                </a:tc>
                <a:tc>
                  <a:txBody>
                    <a:bodyPr/>
                    <a:lstStyle/>
                    <a:p>
                      <a:pPr>
                        <a:lnSpc>
                          <a:spcPct val="100000"/>
                        </a:lnSpc>
                      </a:pPr>
                      <a:endParaRPr sz="700">
                        <a:latin typeface="Times New Roman"/>
                        <a:cs typeface="Times New Roman"/>
                      </a:endParaRPr>
                    </a:p>
                  </a:txBody>
                  <a:tcPr marL="0" marR="0" marT="0" marB="0"/>
                </a:tc>
                <a:tc>
                  <a:txBody>
                    <a:bodyPr/>
                    <a:lstStyle/>
                    <a:p>
                      <a:pPr>
                        <a:lnSpc>
                          <a:spcPct val="100000"/>
                        </a:lnSpc>
                      </a:pPr>
                      <a:endParaRPr sz="700">
                        <a:latin typeface="Times New Roman"/>
                        <a:cs typeface="Times New Roman"/>
                      </a:endParaRPr>
                    </a:p>
                  </a:txBody>
                  <a:tcPr marL="0" marR="0" marT="0" marB="0"/>
                </a:tc>
                <a:extLst>
                  <a:ext uri="{0D108BD9-81ED-4DB2-BD59-A6C34878D82A}">
                    <a16:rowId xmlns:a16="http://schemas.microsoft.com/office/drawing/2014/main" val="10014"/>
                  </a:ext>
                </a:extLst>
              </a:tr>
              <a:tr h="290027">
                <a:tc>
                  <a:txBody>
                    <a:bodyPr/>
                    <a:lstStyle/>
                    <a:p>
                      <a:pPr>
                        <a:lnSpc>
                          <a:spcPct val="100000"/>
                        </a:lnSpc>
                        <a:spcBef>
                          <a:spcPts val="40"/>
                        </a:spcBef>
                      </a:pPr>
                      <a:endParaRPr sz="800">
                        <a:latin typeface="Times New Roman"/>
                        <a:cs typeface="Times New Roman"/>
                      </a:endParaRPr>
                    </a:p>
                    <a:p>
                      <a:pPr marL="113030">
                        <a:lnSpc>
                          <a:spcPct val="100000"/>
                        </a:lnSpc>
                      </a:pPr>
                      <a:r>
                        <a:rPr sz="700" b="1" spc="15" dirty="0">
                          <a:latin typeface="Arial"/>
                          <a:cs typeface="Arial"/>
                        </a:rPr>
                        <a:t>5 </a:t>
                      </a:r>
                      <a:r>
                        <a:rPr sz="700" b="1" spc="10" dirty="0">
                          <a:latin typeface="Arial"/>
                          <a:cs typeface="Arial"/>
                        </a:rPr>
                        <a:t>Envelope</a:t>
                      </a:r>
                      <a:r>
                        <a:rPr sz="700" b="1" spc="-40" dirty="0">
                          <a:latin typeface="Arial"/>
                          <a:cs typeface="Arial"/>
                        </a:rPr>
                        <a:t> </a:t>
                      </a:r>
                      <a:r>
                        <a:rPr sz="700" b="1" spc="15" dirty="0">
                          <a:latin typeface="Arial"/>
                          <a:cs typeface="Arial"/>
                        </a:rPr>
                        <a:t>Improvements</a:t>
                      </a:r>
                      <a:endParaRPr sz="700">
                        <a:latin typeface="Arial"/>
                        <a:cs typeface="Arial"/>
                      </a:endParaRPr>
                    </a:p>
                  </a:txBody>
                  <a:tcPr marL="0" marR="0" marT="7052" marB="0"/>
                </a:tc>
                <a:tc>
                  <a:txBody>
                    <a:bodyPr/>
                    <a:lstStyle/>
                    <a:p>
                      <a:pPr>
                        <a:lnSpc>
                          <a:spcPct val="100000"/>
                        </a:lnSpc>
                      </a:pPr>
                      <a:endParaRPr sz="700">
                        <a:latin typeface="Times New Roman"/>
                        <a:cs typeface="Times New Roman"/>
                      </a:endParaRPr>
                    </a:p>
                  </a:txBody>
                  <a:tcPr marL="0" marR="0" marT="0" marB="0"/>
                </a:tc>
                <a:tc>
                  <a:txBody>
                    <a:bodyPr/>
                    <a:lstStyle/>
                    <a:p>
                      <a:pPr>
                        <a:lnSpc>
                          <a:spcPct val="100000"/>
                        </a:lnSpc>
                      </a:pPr>
                      <a:endParaRPr sz="700">
                        <a:latin typeface="Times New Roman"/>
                        <a:cs typeface="Times New Roman"/>
                      </a:endParaRPr>
                    </a:p>
                  </a:txBody>
                  <a:tcPr marL="0" marR="0" marT="0" marB="0"/>
                </a:tc>
                <a:tc>
                  <a:txBody>
                    <a:bodyPr/>
                    <a:lstStyle/>
                    <a:p>
                      <a:pPr>
                        <a:lnSpc>
                          <a:spcPct val="100000"/>
                        </a:lnSpc>
                      </a:pPr>
                      <a:endParaRPr sz="700">
                        <a:latin typeface="Times New Roman"/>
                        <a:cs typeface="Times New Roman"/>
                      </a:endParaRPr>
                    </a:p>
                  </a:txBody>
                  <a:tcPr marL="0" marR="0" marT="0" marB="0"/>
                </a:tc>
                <a:tc>
                  <a:txBody>
                    <a:bodyPr/>
                    <a:lstStyle/>
                    <a:p>
                      <a:pPr>
                        <a:lnSpc>
                          <a:spcPct val="100000"/>
                        </a:lnSpc>
                      </a:pPr>
                      <a:endParaRPr sz="700">
                        <a:latin typeface="Times New Roman"/>
                        <a:cs typeface="Times New Roman"/>
                      </a:endParaRPr>
                    </a:p>
                  </a:txBody>
                  <a:tcPr marL="0" marR="0" marT="0" marB="0"/>
                </a:tc>
                <a:tc>
                  <a:txBody>
                    <a:bodyPr/>
                    <a:lstStyle/>
                    <a:p>
                      <a:pPr>
                        <a:lnSpc>
                          <a:spcPct val="100000"/>
                        </a:lnSpc>
                      </a:pPr>
                      <a:endParaRPr sz="700">
                        <a:latin typeface="Times New Roman"/>
                        <a:cs typeface="Times New Roman"/>
                      </a:endParaRPr>
                    </a:p>
                  </a:txBody>
                  <a:tcPr marL="0" marR="0" marT="0" marB="0"/>
                </a:tc>
                <a:extLst>
                  <a:ext uri="{0D108BD9-81ED-4DB2-BD59-A6C34878D82A}">
                    <a16:rowId xmlns:a16="http://schemas.microsoft.com/office/drawing/2014/main" val="10015"/>
                  </a:ext>
                </a:extLst>
              </a:tr>
              <a:tr h="231845">
                <a:tc>
                  <a:txBody>
                    <a:bodyPr/>
                    <a:lstStyle/>
                    <a:p>
                      <a:pPr marL="291465">
                        <a:lnSpc>
                          <a:spcPct val="100000"/>
                        </a:lnSpc>
                        <a:spcBef>
                          <a:spcPts val="350"/>
                        </a:spcBef>
                      </a:pPr>
                      <a:r>
                        <a:rPr sz="700" b="1" spc="10" dirty="0">
                          <a:latin typeface="Arial"/>
                          <a:cs typeface="Arial"/>
                        </a:rPr>
                        <a:t>Level </a:t>
                      </a:r>
                      <a:r>
                        <a:rPr sz="700" b="1" spc="5" dirty="0">
                          <a:latin typeface="Arial"/>
                          <a:cs typeface="Arial"/>
                        </a:rPr>
                        <a:t>1: </a:t>
                      </a:r>
                      <a:r>
                        <a:rPr sz="700" b="1" spc="10" dirty="0">
                          <a:latin typeface="Arial"/>
                          <a:cs typeface="Arial"/>
                        </a:rPr>
                        <a:t>Envelope</a:t>
                      </a:r>
                      <a:r>
                        <a:rPr sz="700" b="1" spc="-30" dirty="0">
                          <a:latin typeface="Arial"/>
                          <a:cs typeface="Arial"/>
                        </a:rPr>
                        <a:t> </a:t>
                      </a:r>
                      <a:r>
                        <a:rPr sz="700" b="1" spc="15" dirty="0">
                          <a:latin typeface="Arial"/>
                          <a:cs typeface="Arial"/>
                        </a:rPr>
                        <a:t>Improvements</a:t>
                      </a:r>
                      <a:endParaRPr sz="700">
                        <a:latin typeface="Arial"/>
                        <a:cs typeface="Arial"/>
                      </a:endParaRPr>
                    </a:p>
                  </a:txBody>
                  <a:tcPr marL="0" marR="0" marT="61708" marB="0"/>
                </a:tc>
                <a:tc>
                  <a:txBody>
                    <a:bodyPr/>
                    <a:lstStyle/>
                    <a:p>
                      <a:pPr marR="246379" algn="r">
                        <a:lnSpc>
                          <a:spcPct val="100000"/>
                        </a:lnSpc>
                        <a:spcBef>
                          <a:spcPts val="335"/>
                        </a:spcBef>
                      </a:pPr>
                      <a:r>
                        <a:rPr sz="700" spc="-10" dirty="0">
                          <a:latin typeface="Arial"/>
                          <a:cs typeface="Arial"/>
                        </a:rPr>
                        <a:t>$82</a:t>
                      </a:r>
                      <a:r>
                        <a:rPr sz="700" spc="-5" dirty="0">
                          <a:latin typeface="Arial"/>
                          <a:cs typeface="Arial"/>
                        </a:rPr>
                        <a:t>,</a:t>
                      </a:r>
                      <a:r>
                        <a:rPr sz="700" spc="-10" dirty="0">
                          <a:latin typeface="Arial"/>
                          <a:cs typeface="Arial"/>
                        </a:rPr>
                        <a:t>02</a:t>
                      </a:r>
                      <a:r>
                        <a:rPr sz="700" dirty="0">
                          <a:latin typeface="Arial"/>
                          <a:cs typeface="Arial"/>
                        </a:rPr>
                        <a:t>1</a:t>
                      </a:r>
                      <a:endParaRPr sz="700">
                        <a:latin typeface="Arial"/>
                        <a:cs typeface="Arial"/>
                      </a:endParaRPr>
                    </a:p>
                  </a:txBody>
                  <a:tcPr marL="0" marR="0" marT="59063" marB="0"/>
                </a:tc>
                <a:tc>
                  <a:txBody>
                    <a:bodyPr/>
                    <a:lstStyle/>
                    <a:p>
                      <a:pPr marL="246379">
                        <a:lnSpc>
                          <a:spcPct val="100000"/>
                        </a:lnSpc>
                        <a:spcBef>
                          <a:spcPts val="350"/>
                        </a:spcBef>
                      </a:pPr>
                      <a:r>
                        <a:rPr sz="700" spc="5" dirty="0">
                          <a:latin typeface="Arial"/>
                          <a:cs typeface="Arial"/>
                        </a:rPr>
                        <a:t>$122,900</a:t>
                      </a:r>
                      <a:endParaRPr sz="700">
                        <a:latin typeface="Arial"/>
                        <a:cs typeface="Arial"/>
                      </a:endParaRPr>
                    </a:p>
                  </a:txBody>
                  <a:tcPr marL="0" marR="0" marT="61708" marB="0"/>
                </a:tc>
                <a:tc>
                  <a:txBody>
                    <a:bodyPr/>
                    <a:lstStyle/>
                    <a:p>
                      <a:pPr>
                        <a:lnSpc>
                          <a:spcPct val="100000"/>
                        </a:lnSpc>
                      </a:pPr>
                      <a:endParaRPr sz="700">
                        <a:latin typeface="Times New Roman"/>
                        <a:cs typeface="Times New Roman"/>
                      </a:endParaRPr>
                    </a:p>
                  </a:txBody>
                  <a:tcPr marL="0" marR="0" marT="0" marB="0"/>
                </a:tc>
                <a:tc>
                  <a:txBody>
                    <a:bodyPr/>
                    <a:lstStyle/>
                    <a:p>
                      <a:pPr>
                        <a:lnSpc>
                          <a:spcPct val="100000"/>
                        </a:lnSpc>
                      </a:pPr>
                      <a:endParaRPr sz="700">
                        <a:latin typeface="Times New Roman"/>
                        <a:cs typeface="Times New Roman"/>
                      </a:endParaRPr>
                    </a:p>
                  </a:txBody>
                  <a:tcPr marL="0" marR="0" marT="0" marB="0"/>
                </a:tc>
                <a:tc>
                  <a:txBody>
                    <a:bodyPr/>
                    <a:lstStyle/>
                    <a:p>
                      <a:pPr>
                        <a:lnSpc>
                          <a:spcPct val="100000"/>
                        </a:lnSpc>
                      </a:pPr>
                      <a:endParaRPr sz="700">
                        <a:latin typeface="Times New Roman"/>
                        <a:cs typeface="Times New Roman"/>
                      </a:endParaRPr>
                    </a:p>
                  </a:txBody>
                  <a:tcPr marL="0" marR="0" marT="0" marB="0"/>
                </a:tc>
                <a:extLst>
                  <a:ext uri="{0D108BD9-81ED-4DB2-BD59-A6C34878D82A}">
                    <a16:rowId xmlns:a16="http://schemas.microsoft.com/office/drawing/2014/main" val="10016"/>
                  </a:ext>
                </a:extLst>
              </a:tr>
              <a:tr h="290908">
                <a:tc>
                  <a:txBody>
                    <a:bodyPr/>
                    <a:lstStyle/>
                    <a:p>
                      <a:pPr marL="291465">
                        <a:lnSpc>
                          <a:spcPct val="100000"/>
                        </a:lnSpc>
                        <a:spcBef>
                          <a:spcPts val="350"/>
                        </a:spcBef>
                      </a:pPr>
                      <a:r>
                        <a:rPr sz="700" b="1" spc="10" dirty="0">
                          <a:latin typeface="Arial"/>
                          <a:cs typeface="Arial"/>
                        </a:rPr>
                        <a:t>Level </a:t>
                      </a:r>
                      <a:r>
                        <a:rPr sz="700" b="1" spc="5" dirty="0">
                          <a:latin typeface="Arial"/>
                          <a:cs typeface="Arial"/>
                        </a:rPr>
                        <a:t>2: </a:t>
                      </a:r>
                      <a:r>
                        <a:rPr sz="700" b="1" spc="10" dirty="0">
                          <a:latin typeface="Arial"/>
                          <a:cs typeface="Arial"/>
                        </a:rPr>
                        <a:t>Envelope</a:t>
                      </a:r>
                      <a:r>
                        <a:rPr sz="700" b="1" spc="-30" dirty="0">
                          <a:latin typeface="Arial"/>
                          <a:cs typeface="Arial"/>
                        </a:rPr>
                        <a:t> </a:t>
                      </a:r>
                      <a:r>
                        <a:rPr sz="700" b="1" spc="15" dirty="0">
                          <a:latin typeface="Arial"/>
                          <a:cs typeface="Arial"/>
                        </a:rPr>
                        <a:t>Improvements</a:t>
                      </a:r>
                      <a:endParaRPr sz="700">
                        <a:latin typeface="Arial"/>
                        <a:cs typeface="Arial"/>
                      </a:endParaRPr>
                    </a:p>
                  </a:txBody>
                  <a:tcPr marL="0" marR="0" marT="61708" marB="0"/>
                </a:tc>
                <a:tc>
                  <a:txBody>
                    <a:bodyPr/>
                    <a:lstStyle/>
                    <a:p>
                      <a:pPr marR="227965" algn="r">
                        <a:lnSpc>
                          <a:spcPct val="100000"/>
                        </a:lnSpc>
                        <a:spcBef>
                          <a:spcPts val="335"/>
                        </a:spcBef>
                      </a:pPr>
                      <a:r>
                        <a:rPr sz="700" spc="-10" dirty="0">
                          <a:latin typeface="Arial"/>
                          <a:cs typeface="Arial"/>
                        </a:rPr>
                        <a:t>$565</a:t>
                      </a:r>
                      <a:r>
                        <a:rPr sz="700" spc="-5" dirty="0">
                          <a:latin typeface="Arial"/>
                          <a:cs typeface="Arial"/>
                        </a:rPr>
                        <a:t>,</a:t>
                      </a:r>
                      <a:r>
                        <a:rPr sz="700" spc="-10" dirty="0">
                          <a:latin typeface="Arial"/>
                          <a:cs typeface="Arial"/>
                        </a:rPr>
                        <a:t>95</a:t>
                      </a:r>
                      <a:r>
                        <a:rPr sz="700" dirty="0">
                          <a:latin typeface="Arial"/>
                          <a:cs typeface="Arial"/>
                        </a:rPr>
                        <a:t>3</a:t>
                      </a:r>
                      <a:endParaRPr sz="700">
                        <a:latin typeface="Arial"/>
                        <a:cs typeface="Arial"/>
                      </a:endParaRPr>
                    </a:p>
                  </a:txBody>
                  <a:tcPr marL="0" marR="0" marT="59063" marB="0"/>
                </a:tc>
                <a:tc>
                  <a:txBody>
                    <a:bodyPr/>
                    <a:lstStyle/>
                    <a:p>
                      <a:pPr>
                        <a:lnSpc>
                          <a:spcPct val="100000"/>
                        </a:lnSpc>
                      </a:pPr>
                      <a:endParaRPr sz="700">
                        <a:latin typeface="Times New Roman"/>
                        <a:cs typeface="Times New Roman"/>
                      </a:endParaRPr>
                    </a:p>
                  </a:txBody>
                  <a:tcPr marL="0" marR="0" marT="0" marB="0"/>
                </a:tc>
                <a:tc>
                  <a:txBody>
                    <a:bodyPr/>
                    <a:lstStyle/>
                    <a:p>
                      <a:pPr algn="ctr">
                        <a:lnSpc>
                          <a:spcPct val="100000"/>
                        </a:lnSpc>
                        <a:spcBef>
                          <a:spcPts val="350"/>
                        </a:spcBef>
                      </a:pPr>
                      <a:r>
                        <a:rPr sz="700" spc="5" dirty="0">
                          <a:latin typeface="Arial"/>
                          <a:cs typeface="Arial"/>
                        </a:rPr>
                        <a:t>$848,024</a:t>
                      </a:r>
                      <a:endParaRPr sz="700">
                        <a:latin typeface="Arial"/>
                        <a:cs typeface="Arial"/>
                      </a:endParaRPr>
                    </a:p>
                  </a:txBody>
                  <a:tcPr marL="0" marR="0" marT="61708" marB="0"/>
                </a:tc>
                <a:tc>
                  <a:txBody>
                    <a:bodyPr/>
                    <a:lstStyle/>
                    <a:p>
                      <a:pPr>
                        <a:lnSpc>
                          <a:spcPct val="100000"/>
                        </a:lnSpc>
                      </a:pPr>
                      <a:endParaRPr sz="700">
                        <a:latin typeface="Times New Roman"/>
                        <a:cs typeface="Times New Roman"/>
                      </a:endParaRPr>
                    </a:p>
                  </a:txBody>
                  <a:tcPr marL="0" marR="0" marT="0" marB="0"/>
                </a:tc>
                <a:tc>
                  <a:txBody>
                    <a:bodyPr/>
                    <a:lstStyle/>
                    <a:p>
                      <a:pPr>
                        <a:lnSpc>
                          <a:spcPct val="100000"/>
                        </a:lnSpc>
                      </a:pPr>
                      <a:endParaRPr sz="700">
                        <a:latin typeface="Times New Roman"/>
                        <a:cs typeface="Times New Roman"/>
                      </a:endParaRPr>
                    </a:p>
                  </a:txBody>
                  <a:tcPr marL="0" marR="0" marT="0" marB="0"/>
                </a:tc>
                <a:extLst>
                  <a:ext uri="{0D108BD9-81ED-4DB2-BD59-A6C34878D82A}">
                    <a16:rowId xmlns:a16="http://schemas.microsoft.com/office/drawing/2014/main" val="10017"/>
                  </a:ext>
                </a:extLst>
              </a:tr>
              <a:tr h="227437">
                <a:tc>
                  <a:txBody>
                    <a:bodyPr/>
                    <a:lstStyle/>
                    <a:p>
                      <a:pPr>
                        <a:lnSpc>
                          <a:spcPct val="100000"/>
                        </a:lnSpc>
                        <a:spcBef>
                          <a:spcPts val="45"/>
                        </a:spcBef>
                      </a:pPr>
                      <a:endParaRPr sz="800" dirty="0">
                        <a:latin typeface="Times New Roman"/>
                        <a:cs typeface="Times New Roman"/>
                      </a:endParaRPr>
                    </a:p>
                    <a:p>
                      <a:pPr marL="113030">
                        <a:lnSpc>
                          <a:spcPts val="509"/>
                        </a:lnSpc>
                      </a:pPr>
                      <a:r>
                        <a:rPr sz="700" b="1" spc="15" dirty="0">
                          <a:latin typeface="Arial"/>
                          <a:cs typeface="Arial"/>
                        </a:rPr>
                        <a:t>6 </a:t>
                      </a:r>
                      <a:r>
                        <a:rPr sz="700" b="1" spc="5" dirty="0">
                          <a:latin typeface="Arial"/>
                          <a:cs typeface="Arial"/>
                        </a:rPr>
                        <a:t>Irrigation </a:t>
                      </a:r>
                      <a:r>
                        <a:rPr sz="700" b="1" spc="15" dirty="0">
                          <a:latin typeface="Arial"/>
                          <a:cs typeface="Arial"/>
                        </a:rPr>
                        <a:t>For West </a:t>
                      </a:r>
                      <a:r>
                        <a:rPr sz="700" b="1" spc="10" dirty="0">
                          <a:latin typeface="Arial"/>
                          <a:cs typeface="Arial"/>
                        </a:rPr>
                        <a:t>Side</a:t>
                      </a:r>
                      <a:r>
                        <a:rPr sz="700" b="1" spc="-60" dirty="0">
                          <a:latin typeface="Arial"/>
                          <a:cs typeface="Arial"/>
                        </a:rPr>
                        <a:t> </a:t>
                      </a:r>
                      <a:r>
                        <a:rPr sz="700" b="1" spc="5" dirty="0">
                          <a:latin typeface="Arial"/>
                          <a:cs typeface="Arial"/>
                        </a:rPr>
                        <a:t>Hill</a:t>
                      </a:r>
                      <a:endParaRPr sz="700" dirty="0">
                        <a:latin typeface="Arial"/>
                        <a:cs typeface="Arial"/>
                      </a:endParaRPr>
                    </a:p>
                  </a:txBody>
                  <a:tcPr marL="0" marR="0" marT="7934" marB="0"/>
                </a:tc>
                <a:tc>
                  <a:txBody>
                    <a:bodyPr/>
                    <a:lstStyle/>
                    <a:p>
                      <a:pPr>
                        <a:lnSpc>
                          <a:spcPct val="100000"/>
                        </a:lnSpc>
                        <a:spcBef>
                          <a:spcPts val="30"/>
                        </a:spcBef>
                      </a:pPr>
                      <a:endParaRPr sz="800">
                        <a:latin typeface="Times New Roman"/>
                        <a:cs typeface="Times New Roman"/>
                      </a:endParaRPr>
                    </a:p>
                    <a:p>
                      <a:pPr marR="246379" algn="r">
                        <a:lnSpc>
                          <a:spcPts val="525"/>
                        </a:lnSpc>
                        <a:spcBef>
                          <a:spcPts val="5"/>
                        </a:spcBef>
                      </a:pPr>
                      <a:r>
                        <a:rPr sz="700" spc="-10" dirty="0">
                          <a:latin typeface="Arial"/>
                          <a:cs typeface="Arial"/>
                        </a:rPr>
                        <a:t>$17</a:t>
                      </a:r>
                      <a:r>
                        <a:rPr sz="700" spc="-5" dirty="0">
                          <a:latin typeface="Arial"/>
                          <a:cs typeface="Arial"/>
                        </a:rPr>
                        <a:t>,</a:t>
                      </a:r>
                      <a:r>
                        <a:rPr sz="700" spc="-10" dirty="0">
                          <a:latin typeface="Arial"/>
                          <a:cs typeface="Arial"/>
                        </a:rPr>
                        <a:t>40</a:t>
                      </a:r>
                      <a:r>
                        <a:rPr sz="700" dirty="0">
                          <a:latin typeface="Arial"/>
                          <a:cs typeface="Arial"/>
                        </a:rPr>
                        <a:t>0</a:t>
                      </a:r>
                      <a:endParaRPr sz="700">
                        <a:latin typeface="Arial"/>
                        <a:cs typeface="Arial"/>
                      </a:endParaRPr>
                    </a:p>
                  </a:txBody>
                  <a:tcPr marL="0" marR="0" marT="5289" marB="0"/>
                </a:tc>
                <a:tc>
                  <a:txBody>
                    <a:bodyPr/>
                    <a:lstStyle/>
                    <a:p>
                      <a:pPr>
                        <a:lnSpc>
                          <a:spcPct val="100000"/>
                        </a:lnSpc>
                        <a:spcBef>
                          <a:spcPts val="45"/>
                        </a:spcBef>
                      </a:pPr>
                      <a:endParaRPr sz="800">
                        <a:latin typeface="Times New Roman"/>
                        <a:cs typeface="Times New Roman"/>
                      </a:endParaRPr>
                    </a:p>
                    <a:p>
                      <a:pPr marL="264795">
                        <a:lnSpc>
                          <a:spcPts val="509"/>
                        </a:lnSpc>
                      </a:pPr>
                      <a:r>
                        <a:rPr sz="700" spc="5" dirty="0">
                          <a:latin typeface="Arial"/>
                          <a:cs typeface="Arial"/>
                        </a:rPr>
                        <a:t>$26,072</a:t>
                      </a:r>
                      <a:endParaRPr sz="700">
                        <a:latin typeface="Arial"/>
                        <a:cs typeface="Arial"/>
                      </a:endParaRPr>
                    </a:p>
                  </a:txBody>
                  <a:tcPr marL="0" marR="0" marT="7934" marB="0"/>
                </a:tc>
                <a:tc>
                  <a:txBody>
                    <a:bodyPr/>
                    <a:lstStyle/>
                    <a:p>
                      <a:pPr>
                        <a:lnSpc>
                          <a:spcPct val="100000"/>
                        </a:lnSpc>
                      </a:pPr>
                      <a:endParaRPr sz="700">
                        <a:latin typeface="Times New Roman"/>
                        <a:cs typeface="Times New Roman"/>
                      </a:endParaRPr>
                    </a:p>
                  </a:txBody>
                  <a:tcPr marL="0" marR="0" marT="0" marB="0"/>
                </a:tc>
                <a:tc>
                  <a:txBody>
                    <a:bodyPr/>
                    <a:lstStyle/>
                    <a:p>
                      <a:pPr>
                        <a:lnSpc>
                          <a:spcPct val="100000"/>
                        </a:lnSpc>
                      </a:pPr>
                      <a:endParaRPr sz="700">
                        <a:latin typeface="Times New Roman"/>
                        <a:cs typeface="Times New Roman"/>
                      </a:endParaRPr>
                    </a:p>
                  </a:txBody>
                  <a:tcPr marL="0" marR="0" marT="0" marB="0"/>
                </a:tc>
                <a:tc>
                  <a:txBody>
                    <a:bodyPr/>
                    <a:lstStyle/>
                    <a:p>
                      <a:pPr>
                        <a:lnSpc>
                          <a:spcPct val="100000"/>
                        </a:lnSpc>
                      </a:pPr>
                      <a:endParaRPr sz="700" dirty="0">
                        <a:latin typeface="Times New Roman"/>
                        <a:cs typeface="Times New Roman"/>
                      </a:endParaRPr>
                    </a:p>
                  </a:txBody>
                  <a:tcPr marL="0" marR="0" marT="0" marB="0"/>
                </a:tc>
                <a:extLst>
                  <a:ext uri="{0D108BD9-81ED-4DB2-BD59-A6C34878D82A}">
                    <a16:rowId xmlns:a16="http://schemas.microsoft.com/office/drawing/2014/main" val="10018"/>
                  </a:ext>
                </a:extLst>
              </a:tr>
            </a:tbl>
          </a:graphicData>
        </a:graphic>
      </p:graphicFrame>
    </p:spTree>
    <p:extLst>
      <p:ext uri="{BB962C8B-B14F-4D97-AF65-F5344CB8AC3E}">
        <p14:creationId xmlns:p14="http://schemas.microsoft.com/office/powerpoint/2010/main" val="35418194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92769C35-99CF-4276-A5ED-E907435402B1}"/>
              </a:ext>
            </a:extLst>
          </p:cNvPr>
          <p:cNvSpPr txBox="1">
            <a:spLocks/>
          </p:cNvSpPr>
          <p:nvPr/>
        </p:nvSpPr>
        <p:spPr>
          <a:xfrm>
            <a:off x="-1" y="140815"/>
            <a:ext cx="9342305" cy="5576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rgbClr val="CB602E"/>
                </a:solidFill>
                <a:latin typeface="Gill Sans" panose="020B0502020104020203" pitchFamily="34" charset="-79"/>
                <a:cs typeface="Gill Sans" panose="020B0502020104020203" pitchFamily="34" charset="-79"/>
              </a:rPr>
              <a:t>POTENTIAL SCOPE PACKAGES AND COST ESTIMATES</a:t>
            </a:r>
          </a:p>
        </p:txBody>
      </p:sp>
      <p:sp>
        <p:nvSpPr>
          <p:cNvPr id="5" name="Rectangle 4">
            <a:extLst>
              <a:ext uri="{FF2B5EF4-FFF2-40B4-BE49-F238E27FC236}">
                <a16:creationId xmlns:a16="http://schemas.microsoft.com/office/drawing/2014/main" id="{5BB6FE33-4555-4DB3-82F6-0FC9EE69DC61}"/>
              </a:ext>
            </a:extLst>
          </p:cNvPr>
          <p:cNvSpPr/>
          <p:nvPr/>
        </p:nvSpPr>
        <p:spPr>
          <a:xfrm>
            <a:off x="0" y="6595479"/>
            <a:ext cx="12192000" cy="262521"/>
          </a:xfrm>
          <a:prstGeom prst="rect">
            <a:avLst/>
          </a:prstGeom>
          <a:solidFill>
            <a:srgbClr val="CB6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CB602E"/>
              </a:highlight>
            </a:endParaRPr>
          </a:p>
        </p:txBody>
      </p:sp>
      <p:sp>
        <p:nvSpPr>
          <p:cNvPr id="6" name="TextBox 5">
            <a:extLst>
              <a:ext uri="{FF2B5EF4-FFF2-40B4-BE49-F238E27FC236}">
                <a16:creationId xmlns:a16="http://schemas.microsoft.com/office/drawing/2014/main" id="{D725B32B-1FAF-4454-A354-39A97ADCF998}"/>
              </a:ext>
            </a:extLst>
          </p:cNvPr>
          <p:cNvSpPr txBox="1"/>
          <p:nvPr/>
        </p:nvSpPr>
        <p:spPr>
          <a:xfrm>
            <a:off x="365180" y="505845"/>
            <a:ext cx="11461639" cy="1176284"/>
          </a:xfrm>
          <a:prstGeom prst="rect">
            <a:avLst/>
          </a:prstGeom>
          <a:noFill/>
        </p:spPr>
        <p:txBody>
          <a:bodyPr wrap="square">
            <a:spAutoFit/>
          </a:bodyPr>
          <a:lstStyle/>
          <a:p>
            <a:pPr marL="0" marR="0">
              <a:lnSpc>
                <a:spcPct val="107000"/>
              </a:lnSpc>
              <a:spcBef>
                <a:spcPts val="0"/>
              </a:spcBef>
              <a:spcAft>
                <a:spcPts val="800"/>
              </a:spcAft>
            </a:pPr>
            <a:r>
              <a:rPr lang="en-US" sz="1200" b="1" dirty="0">
                <a:solidFill>
                  <a:srgbClr val="6B6057"/>
                </a:solidFill>
                <a:latin typeface="Arial" panose="020B0604020202020204" pitchFamily="34" charset="0"/>
                <a:ea typeface="Calibri" panose="020F0502020204030204" pitchFamily="34" charset="0"/>
                <a:cs typeface="Arial" panose="020B0604020202020204" pitchFamily="34" charset="0"/>
              </a:rPr>
              <a:t>OPTION 1 – SIMPLE AND STRAIGHTFORWARD</a:t>
            </a:r>
          </a:p>
          <a:p>
            <a:pPr marL="0" marR="0">
              <a:lnSpc>
                <a:spcPct val="107000"/>
              </a:lnSpc>
              <a:spcBef>
                <a:spcPts val="0"/>
              </a:spcBef>
              <a:spcAft>
                <a:spcPts val="800"/>
              </a:spcAft>
            </a:pPr>
            <a:r>
              <a:rPr lang="en-US" sz="1200" dirty="0">
                <a:solidFill>
                  <a:srgbClr val="6B6057"/>
                </a:solidFill>
                <a:latin typeface="Arial" panose="020B0604020202020204" pitchFamily="34" charset="0"/>
                <a:ea typeface="Calibri" panose="020F0502020204030204" pitchFamily="34" charset="0"/>
                <a:cs typeface="Arial" panose="020B0604020202020204" pitchFamily="34" charset="0"/>
              </a:rPr>
              <a:t>Item 1 - New High Reflective Roof and Insulation						$1,030,600		</a:t>
            </a:r>
          </a:p>
          <a:p>
            <a:pPr marL="0" marR="0">
              <a:lnSpc>
                <a:spcPct val="107000"/>
              </a:lnSpc>
              <a:spcBef>
                <a:spcPts val="0"/>
              </a:spcBef>
              <a:spcAft>
                <a:spcPts val="800"/>
              </a:spcAft>
            </a:pPr>
            <a:r>
              <a:rPr lang="en-US" sz="1200" dirty="0">
                <a:solidFill>
                  <a:srgbClr val="6B6057"/>
                </a:solidFill>
                <a:latin typeface="Arial" panose="020B0604020202020204" pitchFamily="34" charset="0"/>
                <a:ea typeface="Calibri" panose="020F0502020204030204" pitchFamily="34" charset="0"/>
                <a:cs typeface="Arial" panose="020B0604020202020204" pitchFamily="34" charset="0"/>
              </a:rPr>
              <a:t>Item 2 (Level 4) - Mechanical System with PGE Service Upgrade					$   700,127			</a:t>
            </a:r>
          </a:p>
          <a:p>
            <a:pPr marL="0" marR="0">
              <a:lnSpc>
                <a:spcPct val="107000"/>
              </a:lnSpc>
              <a:spcBef>
                <a:spcPts val="0"/>
              </a:spcBef>
              <a:spcAft>
                <a:spcPts val="800"/>
              </a:spcAft>
            </a:pPr>
            <a:r>
              <a:rPr lang="en-US" sz="1200" dirty="0">
                <a:solidFill>
                  <a:srgbClr val="6B6057"/>
                </a:solidFill>
                <a:latin typeface="Arial" panose="020B0604020202020204" pitchFamily="34" charset="0"/>
                <a:ea typeface="Calibri" panose="020F0502020204030204" pitchFamily="34" charset="0"/>
                <a:cs typeface="Arial" panose="020B0604020202020204" pitchFamily="34" charset="0"/>
              </a:rPr>
              <a:t>Total Estimated Construction Cost:							$1,730,727		</a:t>
            </a:r>
          </a:p>
        </p:txBody>
      </p:sp>
      <p:cxnSp>
        <p:nvCxnSpPr>
          <p:cNvPr id="3" name="Straight Connector 2">
            <a:extLst>
              <a:ext uri="{FF2B5EF4-FFF2-40B4-BE49-F238E27FC236}">
                <a16:creationId xmlns:a16="http://schemas.microsoft.com/office/drawing/2014/main" id="{5EDBEF7E-4905-4A69-AB11-0A1C9682A209}"/>
              </a:ext>
            </a:extLst>
          </p:cNvPr>
          <p:cNvCxnSpPr>
            <a:cxnSpLocks/>
          </p:cNvCxnSpPr>
          <p:nvPr/>
        </p:nvCxnSpPr>
        <p:spPr>
          <a:xfrm>
            <a:off x="365180" y="1365637"/>
            <a:ext cx="11326077" cy="0"/>
          </a:xfrm>
          <a:prstGeom prst="line">
            <a:avLst/>
          </a:prstGeom>
          <a:ln w="9525">
            <a:solidFill>
              <a:srgbClr val="6B6057"/>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E7AB093-F287-4F9B-9F5A-DBB0F8271542}"/>
              </a:ext>
            </a:extLst>
          </p:cNvPr>
          <p:cNvSpPr txBox="1"/>
          <p:nvPr/>
        </p:nvSpPr>
        <p:spPr>
          <a:xfrm>
            <a:off x="365180" y="1761400"/>
            <a:ext cx="11461639" cy="2377126"/>
          </a:xfrm>
          <a:prstGeom prst="rect">
            <a:avLst/>
          </a:prstGeom>
          <a:noFill/>
        </p:spPr>
        <p:txBody>
          <a:bodyPr wrap="square">
            <a:spAutoFit/>
          </a:bodyPr>
          <a:lstStyle/>
          <a:p>
            <a:pPr marL="0" marR="0">
              <a:lnSpc>
                <a:spcPct val="107000"/>
              </a:lnSpc>
              <a:spcBef>
                <a:spcPts val="0"/>
              </a:spcBef>
              <a:spcAft>
                <a:spcPts val="800"/>
              </a:spcAft>
            </a:pPr>
            <a:r>
              <a:rPr lang="en-US" sz="1200" b="1" dirty="0">
                <a:solidFill>
                  <a:srgbClr val="6B6057"/>
                </a:solidFill>
                <a:latin typeface="Arial" panose="020B0604020202020204" pitchFamily="34" charset="0"/>
                <a:ea typeface="Calibri" panose="020F0502020204030204" pitchFamily="34" charset="0"/>
                <a:cs typeface="Arial" panose="020B0604020202020204" pitchFamily="34" charset="0"/>
              </a:rPr>
              <a:t>OPTION 2 – PASSIVE MEASURES</a:t>
            </a:r>
          </a:p>
          <a:p>
            <a:pPr>
              <a:lnSpc>
                <a:spcPct val="107000"/>
              </a:lnSpc>
              <a:spcAft>
                <a:spcPts val="800"/>
              </a:spcAft>
            </a:pPr>
            <a:r>
              <a:rPr lang="en-US" sz="1200" dirty="0">
                <a:solidFill>
                  <a:srgbClr val="6B6057"/>
                </a:solidFill>
                <a:latin typeface="Arial" panose="020B0604020202020204" pitchFamily="34" charset="0"/>
                <a:ea typeface="Calibri" panose="020F0502020204030204" pitchFamily="34" charset="0"/>
                <a:cs typeface="Arial" panose="020B0604020202020204" pitchFamily="34" charset="0"/>
              </a:rPr>
              <a:t>Item 1 - New High Reflective Roof and Insulation						$1,030,600 		</a:t>
            </a:r>
          </a:p>
          <a:p>
            <a:pPr>
              <a:lnSpc>
                <a:spcPct val="107000"/>
              </a:lnSpc>
              <a:spcAft>
                <a:spcPts val="800"/>
              </a:spcAft>
            </a:pPr>
            <a:r>
              <a:rPr lang="en-US" sz="1200" dirty="0">
                <a:solidFill>
                  <a:srgbClr val="6B6057"/>
                </a:solidFill>
                <a:latin typeface="Arial" panose="020B0604020202020204" pitchFamily="34" charset="0"/>
                <a:ea typeface="Calibri" panose="020F0502020204030204" pitchFamily="34" charset="0"/>
                <a:cs typeface="Arial" panose="020B0604020202020204" pitchFamily="34" charset="0"/>
              </a:rPr>
              <a:t>Item 2 (Level 1) - Mechanical System							$   135,721 </a:t>
            </a:r>
          </a:p>
          <a:p>
            <a:pPr>
              <a:lnSpc>
                <a:spcPct val="107000"/>
              </a:lnSpc>
              <a:spcAft>
                <a:spcPts val="800"/>
              </a:spcAft>
            </a:pPr>
            <a:r>
              <a:rPr lang="en-US" sz="1200" dirty="0">
                <a:solidFill>
                  <a:srgbClr val="6B6057"/>
                </a:solidFill>
                <a:latin typeface="Arial" panose="020B0604020202020204" pitchFamily="34" charset="0"/>
                <a:ea typeface="Calibri" panose="020F0502020204030204" pitchFamily="34" charset="0"/>
                <a:cs typeface="Arial" panose="020B0604020202020204" pitchFamily="34" charset="0"/>
              </a:rPr>
              <a:t>Item 3 – Heat Reflective Coating for AC Paving						$   229,079</a:t>
            </a:r>
          </a:p>
          <a:p>
            <a:pPr>
              <a:lnSpc>
                <a:spcPct val="107000"/>
              </a:lnSpc>
              <a:spcAft>
                <a:spcPts val="800"/>
              </a:spcAft>
            </a:pPr>
            <a:r>
              <a:rPr lang="en-US" sz="1200" dirty="0">
                <a:solidFill>
                  <a:srgbClr val="6B6057"/>
                </a:solidFill>
                <a:latin typeface="Arial" panose="020B0604020202020204" pitchFamily="34" charset="0"/>
                <a:ea typeface="Calibri" panose="020F0502020204030204" pitchFamily="34" charset="0"/>
                <a:cs typeface="Arial" panose="020B0604020202020204" pitchFamily="34" charset="0"/>
              </a:rPr>
              <a:t>Item 4 – Planting								$     35,373</a:t>
            </a:r>
          </a:p>
          <a:p>
            <a:pPr>
              <a:lnSpc>
                <a:spcPct val="107000"/>
              </a:lnSpc>
              <a:spcAft>
                <a:spcPts val="800"/>
              </a:spcAft>
            </a:pPr>
            <a:r>
              <a:rPr lang="en-US" sz="1200" dirty="0">
                <a:solidFill>
                  <a:srgbClr val="6B6057"/>
                </a:solidFill>
                <a:latin typeface="Arial" panose="020B0604020202020204" pitchFamily="34" charset="0"/>
                <a:ea typeface="Calibri" panose="020F0502020204030204" pitchFamily="34" charset="0"/>
                <a:cs typeface="Arial" panose="020B0604020202020204" pitchFamily="34" charset="0"/>
              </a:rPr>
              <a:t>Item 5 (Level 2) – Envelope Improvements						$   122,900</a:t>
            </a:r>
          </a:p>
          <a:p>
            <a:pPr>
              <a:lnSpc>
                <a:spcPct val="107000"/>
              </a:lnSpc>
              <a:spcAft>
                <a:spcPts val="800"/>
              </a:spcAft>
            </a:pPr>
            <a:r>
              <a:rPr lang="en-US" sz="1200" dirty="0">
                <a:solidFill>
                  <a:srgbClr val="6B6057"/>
                </a:solidFill>
                <a:latin typeface="Arial" panose="020B0604020202020204" pitchFamily="34" charset="0"/>
                <a:ea typeface="Calibri" panose="020F0502020204030204" pitchFamily="34" charset="0"/>
                <a:cs typeface="Arial" panose="020B0604020202020204" pitchFamily="34" charset="0"/>
              </a:rPr>
              <a:t>Item 6 – Irrigation								$     26,072</a:t>
            </a:r>
          </a:p>
          <a:p>
            <a:pPr marL="0" marR="0">
              <a:lnSpc>
                <a:spcPct val="107000"/>
              </a:lnSpc>
              <a:spcBef>
                <a:spcPts val="0"/>
              </a:spcBef>
              <a:spcAft>
                <a:spcPts val="800"/>
              </a:spcAft>
            </a:pPr>
            <a:r>
              <a:rPr lang="en-US" sz="1200" dirty="0">
                <a:solidFill>
                  <a:srgbClr val="6B6057"/>
                </a:solidFill>
                <a:latin typeface="Arial" panose="020B0604020202020204" pitchFamily="34" charset="0"/>
                <a:ea typeface="Calibri" panose="020F0502020204030204" pitchFamily="34" charset="0"/>
                <a:cs typeface="Arial" panose="020B0604020202020204" pitchFamily="34" charset="0"/>
              </a:rPr>
              <a:t>Total Estimated Construction Cost:							$1,579,745		</a:t>
            </a:r>
          </a:p>
        </p:txBody>
      </p:sp>
      <p:cxnSp>
        <p:nvCxnSpPr>
          <p:cNvPr id="8" name="Straight Connector 7">
            <a:extLst>
              <a:ext uri="{FF2B5EF4-FFF2-40B4-BE49-F238E27FC236}">
                <a16:creationId xmlns:a16="http://schemas.microsoft.com/office/drawing/2014/main" id="{EE5B8FAC-4D3C-42AF-A698-624078DC5E17}"/>
              </a:ext>
            </a:extLst>
          </p:cNvPr>
          <p:cNvCxnSpPr>
            <a:cxnSpLocks/>
          </p:cNvCxnSpPr>
          <p:nvPr/>
        </p:nvCxnSpPr>
        <p:spPr>
          <a:xfrm>
            <a:off x="365180" y="3828422"/>
            <a:ext cx="11461639" cy="0"/>
          </a:xfrm>
          <a:prstGeom prst="line">
            <a:avLst/>
          </a:prstGeom>
          <a:ln w="9525">
            <a:solidFill>
              <a:srgbClr val="6B6057"/>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4BF0DB0-8D71-478F-B0B2-42FDF777812A}"/>
              </a:ext>
            </a:extLst>
          </p:cNvPr>
          <p:cNvSpPr txBox="1"/>
          <p:nvPr/>
        </p:nvSpPr>
        <p:spPr>
          <a:xfrm>
            <a:off x="365180" y="4235893"/>
            <a:ext cx="11461639" cy="2377126"/>
          </a:xfrm>
          <a:prstGeom prst="rect">
            <a:avLst/>
          </a:prstGeom>
          <a:noFill/>
        </p:spPr>
        <p:txBody>
          <a:bodyPr wrap="square">
            <a:spAutoFit/>
          </a:bodyPr>
          <a:lstStyle/>
          <a:p>
            <a:pPr marL="0" marR="0">
              <a:lnSpc>
                <a:spcPct val="107000"/>
              </a:lnSpc>
              <a:spcBef>
                <a:spcPts val="0"/>
              </a:spcBef>
              <a:spcAft>
                <a:spcPts val="800"/>
              </a:spcAft>
            </a:pPr>
            <a:r>
              <a:rPr lang="en-US" sz="1200" b="1" dirty="0">
                <a:solidFill>
                  <a:srgbClr val="6B6057"/>
                </a:solidFill>
                <a:latin typeface="Arial" panose="020B0604020202020204" pitchFamily="34" charset="0"/>
                <a:ea typeface="Calibri" panose="020F0502020204030204" pitchFamily="34" charset="0"/>
                <a:cs typeface="Arial" panose="020B0604020202020204" pitchFamily="34" charset="0"/>
              </a:rPr>
              <a:t>OPTION 3 – ALL IN</a:t>
            </a:r>
          </a:p>
          <a:p>
            <a:pPr marL="0" marR="0">
              <a:lnSpc>
                <a:spcPct val="107000"/>
              </a:lnSpc>
              <a:spcBef>
                <a:spcPts val="0"/>
              </a:spcBef>
              <a:spcAft>
                <a:spcPts val="800"/>
              </a:spcAft>
            </a:pPr>
            <a:r>
              <a:rPr lang="en-US" sz="1200" dirty="0">
                <a:solidFill>
                  <a:srgbClr val="6B6057"/>
                </a:solidFill>
                <a:latin typeface="Arial" panose="020B0604020202020204" pitchFamily="34" charset="0"/>
                <a:ea typeface="Calibri" panose="020F0502020204030204" pitchFamily="34" charset="0"/>
                <a:cs typeface="Arial" panose="020B0604020202020204" pitchFamily="34" charset="0"/>
              </a:rPr>
              <a:t>Item 1 - New High Reflective Roof and Insulation						$1,030,600		</a:t>
            </a:r>
          </a:p>
          <a:p>
            <a:pPr>
              <a:lnSpc>
                <a:spcPct val="107000"/>
              </a:lnSpc>
              <a:spcAft>
                <a:spcPts val="800"/>
              </a:spcAft>
            </a:pPr>
            <a:r>
              <a:rPr lang="en-US" sz="1200" dirty="0">
                <a:solidFill>
                  <a:srgbClr val="6B6057"/>
                </a:solidFill>
                <a:latin typeface="Arial" panose="020B0604020202020204" pitchFamily="34" charset="0"/>
                <a:ea typeface="Calibri" panose="020F0502020204030204" pitchFamily="34" charset="0"/>
                <a:cs typeface="Arial" panose="020B0604020202020204" pitchFamily="34" charset="0"/>
              </a:rPr>
              <a:t>Item 2 (Level 4) - Mechanical System							$   700,127 </a:t>
            </a:r>
          </a:p>
          <a:p>
            <a:pPr>
              <a:lnSpc>
                <a:spcPct val="107000"/>
              </a:lnSpc>
              <a:spcAft>
                <a:spcPts val="800"/>
              </a:spcAft>
            </a:pPr>
            <a:r>
              <a:rPr lang="en-US" sz="1200" dirty="0">
                <a:solidFill>
                  <a:srgbClr val="6B6057"/>
                </a:solidFill>
                <a:latin typeface="Arial" panose="020B0604020202020204" pitchFamily="34" charset="0"/>
                <a:ea typeface="Calibri" panose="020F0502020204030204" pitchFamily="34" charset="0"/>
                <a:cs typeface="Arial" panose="020B0604020202020204" pitchFamily="34" charset="0"/>
              </a:rPr>
              <a:t>Item 3 – Heat Reflective Coating for AC Paving						$   229,079</a:t>
            </a:r>
          </a:p>
          <a:p>
            <a:pPr marL="0" marR="0">
              <a:lnSpc>
                <a:spcPct val="107000"/>
              </a:lnSpc>
              <a:spcBef>
                <a:spcPts val="0"/>
              </a:spcBef>
              <a:spcAft>
                <a:spcPts val="800"/>
              </a:spcAft>
            </a:pPr>
            <a:r>
              <a:rPr lang="en-US" sz="1200" dirty="0">
                <a:solidFill>
                  <a:srgbClr val="6B6057"/>
                </a:solidFill>
                <a:latin typeface="Arial" panose="020B0604020202020204" pitchFamily="34" charset="0"/>
                <a:ea typeface="Calibri" panose="020F0502020204030204" pitchFamily="34" charset="0"/>
                <a:cs typeface="Arial" panose="020B0604020202020204" pitchFamily="34" charset="0"/>
              </a:rPr>
              <a:t>Item 4 – Planting								$     35,373</a:t>
            </a:r>
          </a:p>
          <a:p>
            <a:pPr marL="0" marR="0">
              <a:lnSpc>
                <a:spcPct val="107000"/>
              </a:lnSpc>
              <a:spcBef>
                <a:spcPts val="0"/>
              </a:spcBef>
              <a:spcAft>
                <a:spcPts val="800"/>
              </a:spcAft>
            </a:pPr>
            <a:r>
              <a:rPr lang="en-US" sz="1200" dirty="0">
                <a:solidFill>
                  <a:srgbClr val="6B6057"/>
                </a:solidFill>
                <a:latin typeface="Arial" panose="020B0604020202020204" pitchFamily="34" charset="0"/>
                <a:ea typeface="Calibri" panose="020F0502020204030204" pitchFamily="34" charset="0"/>
                <a:cs typeface="Arial" panose="020B0604020202020204" pitchFamily="34" charset="0"/>
              </a:rPr>
              <a:t>Item 5 (Level 2) – Envelope Improvements						$   848,024</a:t>
            </a:r>
          </a:p>
          <a:p>
            <a:pPr marL="0" marR="0">
              <a:lnSpc>
                <a:spcPct val="107000"/>
              </a:lnSpc>
              <a:spcBef>
                <a:spcPts val="0"/>
              </a:spcBef>
              <a:spcAft>
                <a:spcPts val="800"/>
              </a:spcAft>
            </a:pPr>
            <a:r>
              <a:rPr lang="en-US" sz="1200" dirty="0">
                <a:solidFill>
                  <a:srgbClr val="6B6057"/>
                </a:solidFill>
                <a:latin typeface="Arial" panose="020B0604020202020204" pitchFamily="34" charset="0"/>
                <a:ea typeface="Calibri" panose="020F0502020204030204" pitchFamily="34" charset="0"/>
                <a:cs typeface="Arial" panose="020B0604020202020204" pitchFamily="34" charset="0"/>
              </a:rPr>
              <a:t>Item 6 – Irrigation								$     26,072</a:t>
            </a:r>
          </a:p>
          <a:p>
            <a:pPr marL="0" marR="0">
              <a:lnSpc>
                <a:spcPct val="107000"/>
              </a:lnSpc>
              <a:spcBef>
                <a:spcPts val="0"/>
              </a:spcBef>
              <a:spcAft>
                <a:spcPts val="800"/>
              </a:spcAft>
            </a:pPr>
            <a:r>
              <a:rPr lang="en-US" sz="1200" dirty="0">
                <a:solidFill>
                  <a:srgbClr val="6B6057"/>
                </a:solidFill>
                <a:latin typeface="Arial" panose="020B0604020202020204" pitchFamily="34" charset="0"/>
                <a:ea typeface="Calibri" panose="020F0502020204030204" pitchFamily="34" charset="0"/>
                <a:cs typeface="Arial" panose="020B0604020202020204" pitchFamily="34" charset="0"/>
              </a:rPr>
              <a:t>Total Estimated Construction Cost:							$2,869,275		</a:t>
            </a:r>
          </a:p>
        </p:txBody>
      </p:sp>
      <p:cxnSp>
        <p:nvCxnSpPr>
          <p:cNvPr id="12" name="Straight Connector 11">
            <a:extLst>
              <a:ext uri="{FF2B5EF4-FFF2-40B4-BE49-F238E27FC236}">
                <a16:creationId xmlns:a16="http://schemas.microsoft.com/office/drawing/2014/main" id="{E839506C-B714-4D89-B2E2-3ED60FA32935}"/>
              </a:ext>
            </a:extLst>
          </p:cNvPr>
          <p:cNvCxnSpPr>
            <a:cxnSpLocks/>
          </p:cNvCxnSpPr>
          <p:nvPr/>
        </p:nvCxnSpPr>
        <p:spPr>
          <a:xfrm>
            <a:off x="365180" y="6329560"/>
            <a:ext cx="11461639" cy="0"/>
          </a:xfrm>
          <a:prstGeom prst="line">
            <a:avLst/>
          </a:prstGeom>
          <a:ln w="9525">
            <a:solidFill>
              <a:srgbClr val="6B605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78803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92769C35-99CF-4276-A5ED-E907435402B1}"/>
              </a:ext>
            </a:extLst>
          </p:cNvPr>
          <p:cNvSpPr txBox="1">
            <a:spLocks/>
          </p:cNvSpPr>
          <p:nvPr/>
        </p:nvSpPr>
        <p:spPr>
          <a:xfrm>
            <a:off x="300960" y="341488"/>
            <a:ext cx="9144000" cy="4610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rgbClr val="CB602E"/>
                </a:solidFill>
                <a:latin typeface="Gill Sans" panose="020B0502020104020203" pitchFamily="34" charset="-79"/>
                <a:cs typeface="Gill Sans" panose="020B0502020104020203" pitchFamily="34" charset="-79"/>
              </a:rPr>
              <a:t>AGENDA &amp; GOAL</a:t>
            </a:r>
          </a:p>
        </p:txBody>
      </p:sp>
      <p:sp>
        <p:nvSpPr>
          <p:cNvPr id="5" name="Rectangle 4">
            <a:extLst>
              <a:ext uri="{FF2B5EF4-FFF2-40B4-BE49-F238E27FC236}">
                <a16:creationId xmlns:a16="http://schemas.microsoft.com/office/drawing/2014/main" id="{9712A4B3-8424-4959-A7F2-204B6F349557}"/>
              </a:ext>
            </a:extLst>
          </p:cNvPr>
          <p:cNvSpPr/>
          <p:nvPr/>
        </p:nvSpPr>
        <p:spPr>
          <a:xfrm>
            <a:off x="-1" y="-2"/>
            <a:ext cx="9444961" cy="1649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28FBE66-DC7C-4D12-B59B-07B27CFEC076}"/>
              </a:ext>
            </a:extLst>
          </p:cNvPr>
          <p:cNvSpPr txBox="1"/>
          <p:nvPr/>
        </p:nvSpPr>
        <p:spPr>
          <a:xfrm>
            <a:off x="2059258" y="1509104"/>
            <a:ext cx="8875441" cy="4093428"/>
          </a:xfrm>
          <a:prstGeom prst="rect">
            <a:avLst/>
          </a:prstGeom>
          <a:noFill/>
        </p:spPr>
        <p:txBody>
          <a:bodyPr wrap="square" rtlCol="0">
            <a:spAutoFit/>
          </a:bodyPr>
          <a:lstStyle/>
          <a:p>
            <a:pPr marL="285750" indent="-285750">
              <a:buClr>
                <a:schemeClr val="accent2"/>
              </a:buClr>
              <a:buFont typeface="Arial" panose="020B0604020202020204" pitchFamily="34" charset="0"/>
              <a:buChar char="•"/>
            </a:pPr>
            <a:r>
              <a:rPr lang="en-US" sz="1600" dirty="0">
                <a:solidFill>
                  <a:srgbClr val="6B6057"/>
                </a:solidFill>
                <a:latin typeface="Arial" panose="020B0604020202020204" pitchFamily="34" charset="0"/>
                <a:cs typeface="Gill Sans" panose="020B0502020104020203"/>
              </a:rPr>
              <a:t>Introductions &amp; Roles</a:t>
            </a:r>
          </a:p>
          <a:p>
            <a:pPr marL="285750" indent="-285750">
              <a:buClr>
                <a:schemeClr val="accent2"/>
              </a:buClr>
              <a:buFont typeface="Arial" panose="020B0604020202020204" pitchFamily="34" charset="0"/>
              <a:buChar char="•"/>
            </a:pPr>
            <a:r>
              <a:rPr lang="en-US" sz="1600" dirty="0">
                <a:solidFill>
                  <a:srgbClr val="6B6057"/>
                </a:solidFill>
                <a:latin typeface="Arial" panose="020B0604020202020204" pitchFamily="34" charset="0"/>
                <a:cs typeface="Gill Sans" panose="020B0502020104020203"/>
              </a:rPr>
              <a:t>Overview Of Issue</a:t>
            </a:r>
          </a:p>
          <a:p>
            <a:pPr marL="285750" indent="-285750">
              <a:buClr>
                <a:schemeClr val="accent2"/>
              </a:buClr>
              <a:buFont typeface="Arial" panose="020B0604020202020204" pitchFamily="34" charset="0"/>
              <a:buChar char="•"/>
            </a:pPr>
            <a:r>
              <a:rPr lang="en-US" sz="1600" dirty="0">
                <a:solidFill>
                  <a:srgbClr val="6B6057"/>
                </a:solidFill>
                <a:latin typeface="Arial" panose="020B0604020202020204" pitchFamily="34" charset="0"/>
                <a:cs typeface="Gill Sans" panose="020B0502020104020203"/>
              </a:rPr>
              <a:t>Recommendations</a:t>
            </a:r>
          </a:p>
          <a:p>
            <a:pPr marL="285750" indent="-285750">
              <a:buClr>
                <a:schemeClr val="accent2"/>
              </a:buClr>
              <a:buFont typeface="Arial" panose="020B0604020202020204" pitchFamily="34" charset="0"/>
              <a:buChar char="•"/>
            </a:pPr>
            <a:r>
              <a:rPr lang="en-US" sz="1600" dirty="0">
                <a:solidFill>
                  <a:srgbClr val="6B6057"/>
                </a:solidFill>
                <a:latin typeface="Arial" panose="020B0604020202020204" pitchFamily="34" charset="0"/>
                <a:cs typeface="Gill Sans" panose="020B0502020104020203"/>
              </a:rPr>
              <a:t>Covid-19 Impacts</a:t>
            </a:r>
          </a:p>
          <a:p>
            <a:pPr marL="285750" indent="-285750">
              <a:buClr>
                <a:schemeClr val="accent2"/>
              </a:buClr>
              <a:buFont typeface="Arial" panose="020B0604020202020204" pitchFamily="34" charset="0"/>
              <a:buChar char="•"/>
            </a:pPr>
            <a:r>
              <a:rPr lang="en-US" sz="1600" dirty="0">
                <a:solidFill>
                  <a:srgbClr val="6B6057"/>
                </a:solidFill>
                <a:latin typeface="Arial" panose="020B0604020202020204" pitchFamily="34" charset="0"/>
                <a:cs typeface="Gill Sans" panose="020B0502020104020203"/>
              </a:rPr>
              <a:t>Potential Scope Packages and Cost Estimates</a:t>
            </a:r>
          </a:p>
          <a:p>
            <a:pPr marL="285750" indent="-285750">
              <a:buClr>
                <a:schemeClr val="accent2"/>
              </a:buClr>
              <a:buFont typeface="Arial" panose="020B0604020202020204" pitchFamily="34" charset="0"/>
              <a:buChar char="•"/>
            </a:pPr>
            <a:r>
              <a:rPr lang="en-US" sz="1600" dirty="0">
                <a:solidFill>
                  <a:srgbClr val="6B6057"/>
                </a:solidFill>
                <a:latin typeface="Arial" panose="020B0604020202020204" pitchFamily="34" charset="0"/>
                <a:cs typeface="Gill Sans" panose="020B0502020104020203"/>
              </a:rPr>
              <a:t>Conclusions &amp; Next Steps</a:t>
            </a:r>
          </a:p>
          <a:p>
            <a:pPr marL="285750" indent="-285750">
              <a:buClr>
                <a:schemeClr val="accent2"/>
              </a:buClr>
              <a:buFont typeface="Arial" panose="020B0604020202020204" pitchFamily="34" charset="0"/>
              <a:buChar char="•"/>
            </a:pPr>
            <a:endParaRPr lang="en-US" sz="1600" dirty="0">
              <a:solidFill>
                <a:srgbClr val="6B6057"/>
              </a:solidFill>
              <a:latin typeface="Arial" panose="020B0604020202020204" pitchFamily="34" charset="0"/>
              <a:cs typeface="Gill Sans" panose="020B0502020104020203"/>
            </a:endParaRPr>
          </a:p>
          <a:p>
            <a:pPr>
              <a:buClr>
                <a:schemeClr val="accent2"/>
              </a:buClr>
            </a:pPr>
            <a:endParaRPr lang="en-US" sz="1600" dirty="0">
              <a:solidFill>
                <a:srgbClr val="6B6057"/>
              </a:solidFill>
              <a:latin typeface="Arial" panose="020B0604020202020204" pitchFamily="34" charset="0"/>
              <a:cs typeface="Gill Sans" panose="020B0502020104020203"/>
            </a:endParaRPr>
          </a:p>
          <a:p>
            <a:pPr>
              <a:buClr>
                <a:schemeClr val="accent2"/>
              </a:buClr>
            </a:pPr>
            <a:r>
              <a:rPr lang="en-US" sz="1600" b="1" dirty="0">
                <a:solidFill>
                  <a:srgbClr val="6B6057"/>
                </a:solidFill>
                <a:latin typeface="Arial" panose="020B0604020202020204" pitchFamily="34" charset="0"/>
                <a:cs typeface="Gill Sans" panose="020B0502020104020203"/>
              </a:rPr>
              <a:t>GOAL:</a:t>
            </a:r>
          </a:p>
          <a:p>
            <a:pPr>
              <a:buClr>
                <a:schemeClr val="accent2"/>
              </a:buClr>
            </a:pPr>
            <a:endParaRPr lang="en-US" sz="1600" dirty="0">
              <a:solidFill>
                <a:srgbClr val="6B6057"/>
              </a:solidFill>
              <a:latin typeface="Arial" panose="020B0604020202020204" pitchFamily="34" charset="0"/>
              <a:cs typeface="Gill Sans" panose="020B0502020104020203"/>
            </a:endParaRPr>
          </a:p>
          <a:p>
            <a:pPr>
              <a:buClr>
                <a:schemeClr val="accent2"/>
              </a:buClr>
            </a:pPr>
            <a:r>
              <a:rPr lang="en-US" sz="1600" dirty="0">
                <a:solidFill>
                  <a:srgbClr val="6B6057"/>
                </a:solidFill>
                <a:latin typeface="Arial" panose="020B0604020202020204" pitchFamily="34" charset="0"/>
                <a:cs typeface="Gill Sans" panose="020B0502020104020203"/>
              </a:rPr>
              <a:t>Provide District Guidance on Likely Scope of Project for Implementation  </a:t>
            </a:r>
          </a:p>
          <a:p>
            <a:pPr marL="285750" indent="-285750">
              <a:buClr>
                <a:schemeClr val="accent2"/>
              </a:buClr>
              <a:buFont typeface="Arial" panose="020B0604020202020204" pitchFamily="34" charset="0"/>
              <a:buChar char="•"/>
            </a:pPr>
            <a:endParaRPr lang="en-US" sz="1600" dirty="0">
              <a:solidFill>
                <a:srgbClr val="0070C0"/>
              </a:solidFill>
              <a:latin typeface="Arial" panose="020B0604020202020204" pitchFamily="34" charset="0"/>
              <a:cs typeface="Gill Sans" panose="020B0502020104020203"/>
            </a:endParaRPr>
          </a:p>
          <a:p>
            <a:pPr lvl="1">
              <a:buClr>
                <a:schemeClr val="accent2"/>
              </a:buClr>
            </a:pPr>
            <a:endParaRPr lang="en-US" sz="1600" dirty="0">
              <a:solidFill>
                <a:srgbClr val="0070C0"/>
              </a:solidFill>
              <a:latin typeface="Arial" panose="020B0604020202020204" pitchFamily="34" charset="0"/>
              <a:cs typeface="Gill Sans" panose="020B0502020104020203"/>
            </a:endParaRPr>
          </a:p>
          <a:p>
            <a:pPr marL="285750" indent="-285750">
              <a:buClr>
                <a:schemeClr val="accent2"/>
              </a:buClr>
              <a:buFont typeface="Arial" panose="020B0604020202020204" pitchFamily="34" charset="0"/>
              <a:buChar char="•"/>
            </a:pPr>
            <a:endParaRPr lang="en-US" sz="1600" dirty="0">
              <a:solidFill>
                <a:srgbClr val="0070C0"/>
              </a:solidFill>
              <a:latin typeface="Futura LT Book" panose="02000504030000020003" pitchFamily="2" charset="0"/>
              <a:cs typeface="Gill Sans" panose="020B0502020104020203"/>
            </a:endParaRPr>
          </a:p>
          <a:p>
            <a:pPr marL="742950" lvl="1" indent="-285750">
              <a:buClr>
                <a:schemeClr val="accent2"/>
              </a:buClr>
              <a:buFont typeface="Arial" panose="020B0604020202020204" pitchFamily="34" charset="0"/>
              <a:buChar char="•"/>
            </a:pPr>
            <a:endParaRPr lang="en-US" b="1" dirty="0">
              <a:solidFill>
                <a:srgbClr val="0070C0"/>
              </a:solidFill>
              <a:latin typeface="Futura LT Book" panose="02000504030000020003" pitchFamily="2" charset="0"/>
              <a:cs typeface="Gill Sans" panose="020B0502020104020203"/>
            </a:endParaRPr>
          </a:p>
          <a:p>
            <a:endParaRPr lang="en-US" dirty="0">
              <a:latin typeface="Futura LT Book" panose="02000504030000020003" pitchFamily="2" charset="0"/>
            </a:endParaRPr>
          </a:p>
        </p:txBody>
      </p:sp>
      <p:sp>
        <p:nvSpPr>
          <p:cNvPr id="3" name="Rectangle 2">
            <a:extLst>
              <a:ext uri="{FF2B5EF4-FFF2-40B4-BE49-F238E27FC236}">
                <a16:creationId xmlns:a16="http://schemas.microsoft.com/office/drawing/2014/main" id="{CD021DA2-8F66-40A7-9C8E-A0F97DD43475}"/>
              </a:ext>
            </a:extLst>
          </p:cNvPr>
          <p:cNvSpPr/>
          <p:nvPr/>
        </p:nvSpPr>
        <p:spPr>
          <a:xfrm>
            <a:off x="0" y="6595479"/>
            <a:ext cx="12192000" cy="262521"/>
          </a:xfrm>
          <a:prstGeom prst="rect">
            <a:avLst/>
          </a:prstGeom>
          <a:solidFill>
            <a:srgbClr val="CB6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CB602E"/>
              </a:highlight>
            </a:endParaRPr>
          </a:p>
        </p:txBody>
      </p:sp>
    </p:spTree>
    <p:extLst>
      <p:ext uri="{BB962C8B-B14F-4D97-AF65-F5344CB8AC3E}">
        <p14:creationId xmlns:p14="http://schemas.microsoft.com/office/powerpoint/2010/main" val="20307835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0E7C00-323F-4D12-92F3-3C8F2E3237EE}"/>
              </a:ext>
            </a:extLst>
          </p:cNvPr>
          <p:cNvSpPr/>
          <p:nvPr/>
        </p:nvSpPr>
        <p:spPr>
          <a:xfrm>
            <a:off x="9144000" y="159658"/>
            <a:ext cx="1143000" cy="66983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 name="Rectangle 8">
            <a:extLst>
              <a:ext uri="{FF2B5EF4-FFF2-40B4-BE49-F238E27FC236}">
                <a16:creationId xmlns:a16="http://schemas.microsoft.com/office/drawing/2014/main" id="{AB008D44-874E-4ED1-B957-876A9734AFD1}"/>
              </a:ext>
            </a:extLst>
          </p:cNvPr>
          <p:cNvSpPr/>
          <p:nvPr/>
        </p:nvSpPr>
        <p:spPr>
          <a:xfrm>
            <a:off x="101600" y="6396933"/>
            <a:ext cx="9260114" cy="4610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 name="Subtitle 2">
            <a:extLst>
              <a:ext uri="{FF2B5EF4-FFF2-40B4-BE49-F238E27FC236}">
                <a16:creationId xmlns:a16="http://schemas.microsoft.com/office/drawing/2014/main" id="{92769C35-99CF-4276-A5ED-E907435402B1}"/>
              </a:ext>
            </a:extLst>
          </p:cNvPr>
          <p:cNvSpPr txBox="1">
            <a:spLocks/>
          </p:cNvSpPr>
          <p:nvPr/>
        </p:nvSpPr>
        <p:spPr>
          <a:xfrm>
            <a:off x="0" y="64408"/>
            <a:ext cx="9144000" cy="4610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rgbClr val="CB602E"/>
                </a:solidFill>
                <a:latin typeface="Gill Sans" panose="020B0502020104020203" pitchFamily="34" charset="-79"/>
                <a:cs typeface="Gill Sans" panose="020B0502020104020203" pitchFamily="34" charset="-79"/>
              </a:rPr>
              <a:t>Campus Overview</a:t>
            </a:r>
          </a:p>
        </p:txBody>
      </p:sp>
      <p:pic>
        <p:nvPicPr>
          <p:cNvPr id="5" name="Picture 4">
            <a:extLst>
              <a:ext uri="{FF2B5EF4-FFF2-40B4-BE49-F238E27FC236}">
                <a16:creationId xmlns:a16="http://schemas.microsoft.com/office/drawing/2014/main" id="{7394B645-70DD-4AE8-87ED-B31927A6A217}"/>
              </a:ext>
            </a:extLst>
          </p:cNvPr>
          <p:cNvPicPr>
            <a:picLocks noChangeAspect="1"/>
          </p:cNvPicPr>
          <p:nvPr/>
        </p:nvPicPr>
        <p:blipFill>
          <a:blip r:embed="rId2"/>
          <a:stretch>
            <a:fillRect/>
          </a:stretch>
        </p:blipFill>
        <p:spPr>
          <a:xfrm>
            <a:off x="2158721" y="588471"/>
            <a:ext cx="7874558" cy="5379649"/>
          </a:xfrm>
          <a:prstGeom prst="rect">
            <a:avLst/>
          </a:prstGeom>
        </p:spPr>
      </p:pic>
      <p:sp>
        <p:nvSpPr>
          <p:cNvPr id="6" name="Rectangle 5">
            <a:extLst>
              <a:ext uri="{FF2B5EF4-FFF2-40B4-BE49-F238E27FC236}">
                <a16:creationId xmlns:a16="http://schemas.microsoft.com/office/drawing/2014/main" id="{52C6A6DB-F7F4-4F5B-B274-44B088EF599F}"/>
              </a:ext>
            </a:extLst>
          </p:cNvPr>
          <p:cNvSpPr/>
          <p:nvPr/>
        </p:nvSpPr>
        <p:spPr>
          <a:xfrm>
            <a:off x="0" y="6595479"/>
            <a:ext cx="12192000" cy="262521"/>
          </a:xfrm>
          <a:prstGeom prst="rect">
            <a:avLst/>
          </a:prstGeom>
          <a:solidFill>
            <a:srgbClr val="CB6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CB602E"/>
              </a:highlight>
            </a:endParaRPr>
          </a:p>
        </p:txBody>
      </p:sp>
    </p:spTree>
    <p:extLst>
      <p:ext uri="{BB962C8B-B14F-4D97-AF65-F5344CB8AC3E}">
        <p14:creationId xmlns:p14="http://schemas.microsoft.com/office/powerpoint/2010/main" val="12870560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05B30F0-B123-4691-8183-540FB9C4E17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10895" y="0"/>
            <a:ext cx="10381105" cy="6717185"/>
          </a:xfrm>
          <a:prstGeom prst="rect">
            <a:avLst/>
          </a:prstGeom>
        </p:spPr>
      </p:pic>
      <p:sp>
        <p:nvSpPr>
          <p:cNvPr id="4" name="Subtitle 2">
            <a:extLst>
              <a:ext uri="{FF2B5EF4-FFF2-40B4-BE49-F238E27FC236}">
                <a16:creationId xmlns:a16="http://schemas.microsoft.com/office/drawing/2014/main" id="{92769C35-99CF-4276-A5ED-E907435402B1}"/>
              </a:ext>
            </a:extLst>
          </p:cNvPr>
          <p:cNvSpPr txBox="1">
            <a:spLocks/>
          </p:cNvSpPr>
          <p:nvPr/>
        </p:nvSpPr>
        <p:spPr>
          <a:xfrm>
            <a:off x="0" y="140815"/>
            <a:ext cx="4471516" cy="341621"/>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rgbClr val="CB602E"/>
                </a:solidFill>
                <a:latin typeface="Gill Sans" panose="020B0502020104020203" pitchFamily="34" charset="-79"/>
                <a:cs typeface="Gill Sans" panose="020B0502020104020203" pitchFamily="34" charset="-79"/>
              </a:rPr>
              <a:t>RECOMMENDATIONS – AERIAL VIEW</a:t>
            </a:r>
          </a:p>
        </p:txBody>
      </p:sp>
      <p:grpSp>
        <p:nvGrpSpPr>
          <p:cNvPr id="14" name="Group 13">
            <a:extLst>
              <a:ext uri="{FF2B5EF4-FFF2-40B4-BE49-F238E27FC236}">
                <a16:creationId xmlns:a16="http://schemas.microsoft.com/office/drawing/2014/main" id="{15A90CF1-B2BD-4B3A-B49F-EE99B6AB28A3}"/>
              </a:ext>
            </a:extLst>
          </p:cNvPr>
          <p:cNvGrpSpPr/>
          <p:nvPr/>
        </p:nvGrpSpPr>
        <p:grpSpPr>
          <a:xfrm>
            <a:off x="4702656" y="5159139"/>
            <a:ext cx="3406771" cy="535864"/>
            <a:chOff x="2885226" y="5240419"/>
            <a:chExt cx="3406771" cy="535864"/>
          </a:xfrm>
        </p:grpSpPr>
        <p:sp>
          <p:nvSpPr>
            <p:cNvPr id="11" name="Arrow: Bent 10">
              <a:extLst>
                <a:ext uri="{FF2B5EF4-FFF2-40B4-BE49-F238E27FC236}">
                  <a16:creationId xmlns:a16="http://schemas.microsoft.com/office/drawing/2014/main" id="{0CD938AA-5DD2-4BFD-B86E-3748CCE53EA8}"/>
                </a:ext>
              </a:extLst>
            </p:cNvPr>
            <p:cNvSpPr/>
            <p:nvPr/>
          </p:nvSpPr>
          <p:spPr>
            <a:xfrm rot="6075011">
              <a:off x="6097318" y="5581604"/>
              <a:ext cx="212377" cy="176981"/>
            </a:xfrm>
            <a:prstGeom prst="ben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 name="Arrow: Bent 11">
              <a:extLst>
                <a:ext uri="{FF2B5EF4-FFF2-40B4-BE49-F238E27FC236}">
                  <a16:creationId xmlns:a16="http://schemas.microsoft.com/office/drawing/2014/main" id="{5CEF7FA4-9CD9-438E-8818-E8B439F8BFD3}"/>
                </a:ext>
              </a:extLst>
            </p:cNvPr>
            <p:cNvSpPr/>
            <p:nvPr/>
          </p:nvSpPr>
          <p:spPr>
            <a:xfrm rot="6053537" flipV="1">
              <a:off x="4452027" y="3673618"/>
              <a:ext cx="169494" cy="3303095"/>
            </a:xfrm>
            <a:prstGeom prst="bentArrow">
              <a:avLst>
                <a:gd name="adj1" fmla="val 27760"/>
                <a:gd name="adj2" fmla="val 25000"/>
                <a:gd name="adj3" fmla="val 25000"/>
                <a:gd name="adj4" fmla="val 3672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3" name="TextBox 12">
            <a:extLst>
              <a:ext uri="{FF2B5EF4-FFF2-40B4-BE49-F238E27FC236}">
                <a16:creationId xmlns:a16="http://schemas.microsoft.com/office/drawing/2014/main" id="{117FF832-602A-40A8-853C-D4BFD62BC5A5}"/>
              </a:ext>
            </a:extLst>
          </p:cNvPr>
          <p:cNvSpPr txBox="1"/>
          <p:nvPr/>
        </p:nvSpPr>
        <p:spPr>
          <a:xfrm>
            <a:off x="58135" y="482436"/>
            <a:ext cx="4207100" cy="2308324"/>
          </a:xfrm>
          <a:prstGeom prst="rect">
            <a:avLst/>
          </a:prstGeom>
          <a:noFill/>
        </p:spPr>
        <p:txBody>
          <a:bodyPr wrap="square" rtlCol="0">
            <a:spAutoFit/>
          </a:bodyPr>
          <a:lstStyle/>
          <a:p>
            <a:pPr marL="228600" lvl="0" indent="-228600">
              <a:buClr>
                <a:srgbClr val="CB602E"/>
              </a:buClr>
              <a:buFont typeface="+mj-lt"/>
              <a:buAutoNum type="arabicPeriod"/>
            </a:pPr>
            <a:r>
              <a:rPr lang="en-US" sz="1200" dirty="0">
                <a:solidFill>
                  <a:srgbClr val="6B6057"/>
                </a:solidFill>
                <a:latin typeface="Arial" panose="020B0604020202020204" pitchFamily="34" charset="0"/>
                <a:cs typeface="Arial" panose="020B0604020202020204" pitchFamily="34" charset="0"/>
              </a:rPr>
              <a:t>NEW HIGH REFLECTIVE ROOF AND INSULATION</a:t>
            </a:r>
          </a:p>
          <a:p>
            <a:pPr marL="228600" lvl="0" indent="-228600">
              <a:buClr>
                <a:srgbClr val="CB602E"/>
              </a:buClr>
              <a:buFont typeface="+mj-lt"/>
              <a:buAutoNum type="arabicPeriod"/>
            </a:pPr>
            <a:endParaRPr lang="en-US" sz="1200" dirty="0">
              <a:solidFill>
                <a:srgbClr val="6B6057"/>
              </a:solidFill>
              <a:latin typeface="Arial" panose="020B0604020202020204" pitchFamily="34" charset="0"/>
              <a:cs typeface="Arial" panose="020B0604020202020204" pitchFamily="34" charset="0"/>
            </a:endParaRPr>
          </a:p>
          <a:p>
            <a:pPr marL="228600" lvl="0" indent="-228600">
              <a:buClr>
                <a:srgbClr val="CB602E"/>
              </a:buClr>
              <a:buFont typeface="+mj-lt"/>
              <a:buAutoNum type="arabicPeriod"/>
            </a:pPr>
            <a:r>
              <a:rPr lang="en-US" sz="1200" dirty="0">
                <a:solidFill>
                  <a:srgbClr val="6B6057"/>
                </a:solidFill>
                <a:latin typeface="Arial" panose="020B0604020202020204" pitchFamily="34" charset="0"/>
                <a:cs typeface="Arial" panose="020B0604020202020204" pitchFamily="34" charset="0"/>
              </a:rPr>
              <a:t>MECHANICAL IMPROVEMENTS (4 LEVELS)</a:t>
            </a:r>
          </a:p>
          <a:p>
            <a:pPr marL="228600" lvl="0" indent="-228600">
              <a:buClr>
                <a:srgbClr val="CB602E"/>
              </a:buClr>
              <a:buFont typeface="+mj-lt"/>
              <a:buAutoNum type="arabicPeriod"/>
            </a:pPr>
            <a:endParaRPr lang="en-US" sz="1200" dirty="0">
              <a:solidFill>
                <a:srgbClr val="6B6057"/>
              </a:solidFill>
              <a:latin typeface="Arial" panose="020B0604020202020204" pitchFamily="34" charset="0"/>
              <a:cs typeface="Arial" panose="020B0604020202020204" pitchFamily="34" charset="0"/>
            </a:endParaRPr>
          </a:p>
          <a:p>
            <a:pPr marL="228600" lvl="0" indent="-228600">
              <a:buClr>
                <a:srgbClr val="CB602E"/>
              </a:buClr>
              <a:buFont typeface="+mj-lt"/>
              <a:buAutoNum type="arabicPeriod"/>
            </a:pPr>
            <a:r>
              <a:rPr lang="en-US" sz="1200" dirty="0">
                <a:solidFill>
                  <a:srgbClr val="6B6057"/>
                </a:solidFill>
                <a:latin typeface="Arial" panose="020B0604020202020204" pitchFamily="34" charset="0"/>
                <a:cs typeface="Arial" panose="020B0604020202020204" pitchFamily="34" charset="0"/>
              </a:rPr>
              <a:t>HEAT REFLECTIVE COATINGS FOR THE AC PAVING AREAS</a:t>
            </a:r>
          </a:p>
          <a:p>
            <a:pPr marL="228600" lvl="0" indent="-228600">
              <a:buClr>
                <a:srgbClr val="CB602E"/>
              </a:buClr>
              <a:buFont typeface="+mj-lt"/>
              <a:buAutoNum type="arabicPeriod"/>
            </a:pPr>
            <a:endParaRPr lang="en-US" sz="1200" dirty="0">
              <a:solidFill>
                <a:srgbClr val="6B6057"/>
              </a:solidFill>
              <a:latin typeface="Arial" panose="020B0604020202020204" pitchFamily="34" charset="0"/>
              <a:cs typeface="Arial" panose="020B0604020202020204" pitchFamily="34" charset="0"/>
            </a:endParaRPr>
          </a:p>
          <a:p>
            <a:pPr marL="228600" lvl="0" indent="-228600">
              <a:buClr>
                <a:srgbClr val="CB602E"/>
              </a:buClr>
              <a:buFont typeface="+mj-lt"/>
              <a:buAutoNum type="arabicPeriod"/>
            </a:pPr>
            <a:r>
              <a:rPr lang="en-US" sz="1200" dirty="0">
                <a:solidFill>
                  <a:srgbClr val="6B6057"/>
                </a:solidFill>
                <a:latin typeface="Arial" panose="020B0604020202020204" pitchFamily="34" charset="0"/>
                <a:cs typeface="Arial" panose="020B0604020202020204" pitchFamily="34" charset="0"/>
              </a:rPr>
              <a:t>PLANTING ALONG THE EAST AND WEST WALKWAY</a:t>
            </a:r>
          </a:p>
          <a:p>
            <a:pPr marL="228600" lvl="0" indent="-228600">
              <a:buClr>
                <a:srgbClr val="CB602E"/>
              </a:buClr>
              <a:buFont typeface="+mj-lt"/>
              <a:buAutoNum type="arabicPeriod"/>
            </a:pPr>
            <a:endParaRPr lang="en-US" sz="1200" dirty="0">
              <a:solidFill>
                <a:srgbClr val="6B6057"/>
              </a:solidFill>
              <a:latin typeface="Arial" panose="020B0604020202020204" pitchFamily="34" charset="0"/>
              <a:cs typeface="Arial" panose="020B0604020202020204" pitchFamily="34" charset="0"/>
            </a:endParaRPr>
          </a:p>
          <a:p>
            <a:pPr marL="228600" lvl="0" indent="-228600">
              <a:buClr>
                <a:srgbClr val="CB602E"/>
              </a:buClr>
              <a:buFont typeface="+mj-lt"/>
              <a:buAutoNum type="arabicPeriod"/>
            </a:pPr>
            <a:r>
              <a:rPr lang="en-US" sz="1200" dirty="0">
                <a:solidFill>
                  <a:srgbClr val="6B6057"/>
                </a:solidFill>
                <a:latin typeface="Arial" panose="020B0604020202020204" pitchFamily="34" charset="0"/>
                <a:cs typeface="Arial" panose="020B0604020202020204" pitchFamily="34" charset="0"/>
              </a:rPr>
              <a:t>ENVELOPE IMPROVEMENTS (2 LEVELS)</a:t>
            </a:r>
          </a:p>
          <a:p>
            <a:pPr marL="228600" lvl="0" indent="-228600">
              <a:buClr>
                <a:srgbClr val="CB602E"/>
              </a:buClr>
              <a:buFont typeface="+mj-lt"/>
              <a:buAutoNum type="arabicPeriod"/>
            </a:pPr>
            <a:endParaRPr lang="en-US" sz="1200" dirty="0">
              <a:solidFill>
                <a:srgbClr val="6B6057"/>
              </a:solidFill>
              <a:latin typeface="Arial" panose="020B0604020202020204" pitchFamily="34" charset="0"/>
              <a:cs typeface="Arial" panose="020B0604020202020204" pitchFamily="34" charset="0"/>
            </a:endParaRPr>
          </a:p>
          <a:p>
            <a:pPr marL="228600" lvl="0" indent="-228600">
              <a:buClr>
                <a:srgbClr val="CB602E"/>
              </a:buClr>
              <a:buFont typeface="+mj-lt"/>
              <a:buAutoNum type="arabicPeriod"/>
            </a:pPr>
            <a:r>
              <a:rPr lang="en-US" sz="1200" dirty="0">
                <a:solidFill>
                  <a:srgbClr val="6B6057"/>
                </a:solidFill>
                <a:latin typeface="Arial" panose="020B0604020202020204" pitchFamily="34" charset="0"/>
                <a:cs typeface="Arial" panose="020B0604020202020204" pitchFamily="34" charset="0"/>
              </a:rPr>
              <a:t>IRRIGATION FOR WEST SIDE HILL</a:t>
            </a:r>
          </a:p>
        </p:txBody>
      </p:sp>
      <p:sp>
        <p:nvSpPr>
          <p:cNvPr id="9" name="Arrow: Right 8">
            <a:extLst>
              <a:ext uri="{FF2B5EF4-FFF2-40B4-BE49-F238E27FC236}">
                <a16:creationId xmlns:a16="http://schemas.microsoft.com/office/drawing/2014/main" id="{508E5B52-0FED-4D37-AC32-B61B76331E07}"/>
              </a:ext>
            </a:extLst>
          </p:cNvPr>
          <p:cNvSpPr/>
          <p:nvPr/>
        </p:nvSpPr>
        <p:spPr>
          <a:xfrm rot="16200000">
            <a:off x="768349" y="5790537"/>
            <a:ext cx="368289" cy="457873"/>
          </a:xfrm>
          <a:prstGeom prst="rightArrow">
            <a:avLst>
              <a:gd name="adj1" fmla="val 32609"/>
              <a:gd name="adj2" fmla="val 50000"/>
            </a:avLst>
          </a:prstGeom>
          <a:solidFill>
            <a:srgbClr val="6B6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8364583-6FE3-469F-9237-E87668DC2E85}"/>
              </a:ext>
            </a:extLst>
          </p:cNvPr>
          <p:cNvSpPr txBox="1"/>
          <p:nvPr/>
        </p:nvSpPr>
        <p:spPr>
          <a:xfrm>
            <a:off x="508101" y="6203618"/>
            <a:ext cx="888017" cy="276999"/>
          </a:xfrm>
          <a:prstGeom prst="rect">
            <a:avLst/>
          </a:prstGeom>
          <a:noFill/>
        </p:spPr>
        <p:txBody>
          <a:bodyPr wrap="square" rtlCol="0">
            <a:spAutoFit/>
          </a:bodyPr>
          <a:lstStyle/>
          <a:p>
            <a:pPr lvl="0" algn="ctr">
              <a:buClr>
                <a:srgbClr val="CB602E"/>
              </a:buClr>
            </a:pPr>
            <a:r>
              <a:rPr lang="en-US" sz="1200" dirty="0">
                <a:solidFill>
                  <a:srgbClr val="6B6057"/>
                </a:solidFill>
                <a:latin typeface="Arial" panose="020B0604020202020204" pitchFamily="34" charset="0"/>
                <a:cs typeface="Arial" panose="020B0604020202020204" pitchFamily="34" charset="0"/>
              </a:rPr>
              <a:t>NORTH</a:t>
            </a:r>
          </a:p>
        </p:txBody>
      </p:sp>
      <p:sp>
        <p:nvSpPr>
          <p:cNvPr id="16" name="Rectangle 15">
            <a:extLst>
              <a:ext uri="{FF2B5EF4-FFF2-40B4-BE49-F238E27FC236}">
                <a16:creationId xmlns:a16="http://schemas.microsoft.com/office/drawing/2014/main" id="{D5F1EE53-666D-439C-9160-BC086EEAF0CA}"/>
              </a:ext>
            </a:extLst>
          </p:cNvPr>
          <p:cNvSpPr/>
          <p:nvPr/>
        </p:nvSpPr>
        <p:spPr>
          <a:xfrm>
            <a:off x="0" y="6595479"/>
            <a:ext cx="12192000" cy="262521"/>
          </a:xfrm>
          <a:prstGeom prst="rect">
            <a:avLst/>
          </a:prstGeom>
          <a:solidFill>
            <a:srgbClr val="CB6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CB602E"/>
              </a:highlight>
            </a:endParaRPr>
          </a:p>
        </p:txBody>
      </p:sp>
    </p:spTree>
    <p:extLst>
      <p:ext uri="{BB962C8B-B14F-4D97-AF65-F5344CB8AC3E}">
        <p14:creationId xmlns:p14="http://schemas.microsoft.com/office/powerpoint/2010/main" val="29877942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64BA2C9-7F49-4BA9-B796-AD145ACD58EF}"/>
              </a:ext>
            </a:extLst>
          </p:cNvPr>
          <p:cNvPicPr>
            <a:picLocks noChangeAspect="1"/>
          </p:cNvPicPr>
          <p:nvPr/>
        </p:nvPicPr>
        <p:blipFill rotWithShape="1">
          <a:blip r:embed="rId2">
            <a:extLst>
              <a:ext uri="{28A0092B-C50C-407E-A947-70E740481C1C}">
                <a14:useLocalDpi xmlns:a14="http://schemas.microsoft.com/office/drawing/2010/main" val="0"/>
              </a:ext>
            </a:extLst>
          </a:blip>
          <a:srcRect l="811" t="4980" r="713" b="45052"/>
          <a:stretch/>
        </p:blipFill>
        <p:spPr>
          <a:xfrm>
            <a:off x="190414" y="0"/>
            <a:ext cx="11318240" cy="3685592"/>
          </a:xfrm>
          <a:prstGeom prst="rect">
            <a:avLst/>
          </a:prstGeom>
        </p:spPr>
      </p:pic>
      <p:sp>
        <p:nvSpPr>
          <p:cNvPr id="4" name="Subtitle 2">
            <a:extLst>
              <a:ext uri="{FF2B5EF4-FFF2-40B4-BE49-F238E27FC236}">
                <a16:creationId xmlns:a16="http://schemas.microsoft.com/office/drawing/2014/main" id="{92769C35-99CF-4276-A5ED-E907435402B1}"/>
              </a:ext>
            </a:extLst>
          </p:cNvPr>
          <p:cNvSpPr txBox="1">
            <a:spLocks/>
          </p:cNvSpPr>
          <p:nvPr/>
        </p:nvSpPr>
        <p:spPr>
          <a:xfrm>
            <a:off x="0" y="140815"/>
            <a:ext cx="5181600" cy="5576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rgbClr val="CB602E"/>
                </a:solidFill>
                <a:latin typeface="Gill Sans" panose="020B0502020104020203" pitchFamily="34" charset="-79"/>
                <a:cs typeface="Gill Sans" panose="020B0502020104020203" pitchFamily="34" charset="-79"/>
              </a:rPr>
              <a:t>RECOMMENDATIONS – SECTION VIEW</a:t>
            </a:r>
          </a:p>
        </p:txBody>
      </p:sp>
      <p:sp>
        <p:nvSpPr>
          <p:cNvPr id="5" name="Rectangle 4">
            <a:extLst>
              <a:ext uri="{FF2B5EF4-FFF2-40B4-BE49-F238E27FC236}">
                <a16:creationId xmlns:a16="http://schemas.microsoft.com/office/drawing/2014/main" id="{767470A7-2C87-47B2-AFA7-1BFC476FAEB6}"/>
              </a:ext>
            </a:extLst>
          </p:cNvPr>
          <p:cNvSpPr/>
          <p:nvPr/>
        </p:nvSpPr>
        <p:spPr>
          <a:xfrm>
            <a:off x="0" y="6595479"/>
            <a:ext cx="12192000" cy="262521"/>
          </a:xfrm>
          <a:prstGeom prst="rect">
            <a:avLst/>
          </a:prstGeom>
          <a:solidFill>
            <a:srgbClr val="CB6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CB602E"/>
              </a:highlight>
            </a:endParaRPr>
          </a:p>
        </p:txBody>
      </p:sp>
      <p:sp>
        <p:nvSpPr>
          <p:cNvPr id="10" name="Rectangle 9">
            <a:extLst>
              <a:ext uri="{FF2B5EF4-FFF2-40B4-BE49-F238E27FC236}">
                <a16:creationId xmlns:a16="http://schemas.microsoft.com/office/drawing/2014/main" id="{1B4238B9-FCCA-43A2-A1E2-98D823CFB736}"/>
              </a:ext>
            </a:extLst>
          </p:cNvPr>
          <p:cNvSpPr/>
          <p:nvPr/>
        </p:nvSpPr>
        <p:spPr>
          <a:xfrm>
            <a:off x="5803900" y="3678955"/>
            <a:ext cx="4451350" cy="2677656"/>
          </a:xfrm>
          <a:prstGeom prst="rect">
            <a:avLst/>
          </a:prstGeom>
        </p:spPr>
        <p:txBody>
          <a:bodyPr wrap="square">
            <a:spAutoFit/>
          </a:bodyPr>
          <a:lstStyle/>
          <a:p>
            <a:pPr marL="342900" marR="0" lvl="0" indent="-342900">
              <a:spcAft>
                <a:spcPts val="0"/>
              </a:spcAft>
              <a:buFont typeface="+mj-lt"/>
              <a:buAutoNum type="arabicPeriod" startAt="5"/>
            </a:pPr>
            <a:r>
              <a:rPr lang="en-US" sz="800" b="1" dirty="0">
                <a:latin typeface="Arial" panose="020B0604020202020204" pitchFamily="34" charset="0"/>
                <a:ea typeface="Times New Roman" panose="02020603050405020304" pitchFamily="18" charset="0"/>
                <a:cs typeface="Arial" panose="020B0604020202020204" pitchFamily="34" charset="0"/>
              </a:rPr>
              <a:t>ENVELOPE IMPROVEMENTS</a:t>
            </a:r>
            <a:endParaRPr lang="en-US" sz="800" dirty="0">
              <a:latin typeface="Arial" panose="020B0604020202020204" pitchFamily="34" charset="0"/>
              <a:ea typeface="Calibri" panose="020F0502020204030204" pitchFamily="34" charset="0"/>
              <a:cs typeface="Arial" panose="020B0604020202020204" pitchFamily="34" charset="0"/>
            </a:endParaRPr>
          </a:p>
          <a:p>
            <a:pPr marL="742950" marR="0" lvl="1" indent="-285750">
              <a:spcAft>
                <a:spcPts val="0"/>
              </a:spcAft>
              <a:buFont typeface="Courier New" panose="02070309020205020404" pitchFamily="49" charset="0"/>
              <a:buChar char="o"/>
            </a:pPr>
            <a:r>
              <a:rPr lang="en-US" sz="800" dirty="0">
                <a:latin typeface="Arial" panose="020B0604020202020204" pitchFamily="34" charset="0"/>
                <a:ea typeface="Times New Roman" panose="02020603050405020304" pitchFamily="18" charset="0"/>
                <a:cs typeface="Arial" panose="020B0604020202020204" pitchFamily="34" charset="0"/>
              </a:rPr>
              <a:t>LEVEL 1 </a:t>
            </a:r>
            <a:endParaRPr lang="en-US" sz="800" dirty="0">
              <a:latin typeface="Arial" panose="020B0604020202020204" pitchFamily="34" charset="0"/>
              <a:ea typeface="Calibri" panose="020F0502020204030204" pitchFamily="34" charset="0"/>
              <a:cs typeface="Arial" panose="020B0604020202020204" pitchFamily="34" charset="0"/>
            </a:endParaRPr>
          </a:p>
          <a:p>
            <a:pPr marL="1143000" marR="0" lvl="2" indent="-228600">
              <a:spcAft>
                <a:spcPts val="0"/>
              </a:spcAft>
              <a:buFont typeface="Wingdings" panose="05000000000000000000" pitchFamily="2" charset="2"/>
              <a:buChar char=""/>
            </a:pPr>
            <a:r>
              <a:rPr lang="en-US" sz="800" dirty="0">
                <a:latin typeface="Arial" panose="020B0604020202020204" pitchFamily="34" charset="0"/>
                <a:ea typeface="Times New Roman" panose="02020603050405020304" pitchFamily="18" charset="0"/>
                <a:cs typeface="Arial" panose="020B0604020202020204" pitchFamily="34" charset="0"/>
              </a:rPr>
              <a:t>RETROFIT SOLUTIONS (CAN BE DONE IN STAGES)</a:t>
            </a:r>
            <a:endParaRPr lang="en-US" sz="800" dirty="0">
              <a:latin typeface="Arial" panose="020B0604020202020204" pitchFamily="34" charset="0"/>
              <a:ea typeface="Calibri" panose="020F0502020204030204" pitchFamily="34" charset="0"/>
              <a:cs typeface="Arial" panose="020B0604020202020204" pitchFamily="34" charset="0"/>
            </a:endParaRPr>
          </a:p>
          <a:p>
            <a:pPr marL="1600200" marR="0" lvl="3" indent="-228600">
              <a:spcAft>
                <a:spcPts val="0"/>
              </a:spcAft>
              <a:buFont typeface="Symbol" panose="05050102010706020507" pitchFamily="18" charset="2"/>
              <a:buChar char=""/>
            </a:pPr>
            <a:r>
              <a:rPr lang="en-US" sz="800" dirty="0">
                <a:latin typeface="Arial" panose="020B0604020202020204" pitchFamily="34" charset="0"/>
                <a:ea typeface="Times New Roman" panose="02020603050405020304" pitchFamily="18" charset="0"/>
                <a:cs typeface="Arial" panose="020B0604020202020204" pitchFamily="34" charset="0"/>
              </a:rPr>
              <a:t>EXTERIOR PAINTING</a:t>
            </a:r>
            <a:endParaRPr lang="en-US" sz="800" dirty="0">
              <a:latin typeface="Arial" panose="020B0604020202020204" pitchFamily="34" charset="0"/>
              <a:ea typeface="Calibri" panose="020F0502020204030204" pitchFamily="34" charset="0"/>
              <a:cs typeface="Arial" panose="020B0604020202020204" pitchFamily="34" charset="0"/>
            </a:endParaRPr>
          </a:p>
          <a:p>
            <a:pPr marL="2057400" marR="0" lvl="4" indent="-228600">
              <a:spcAft>
                <a:spcPts val="0"/>
              </a:spcAft>
              <a:buFont typeface="Courier New" panose="02070309020205020404" pitchFamily="49" charset="0"/>
              <a:buChar char="o"/>
            </a:pPr>
            <a:r>
              <a:rPr lang="en-US" sz="800" dirty="0">
                <a:latin typeface="Arial" panose="020B0604020202020204" pitchFamily="34" charset="0"/>
                <a:ea typeface="Times New Roman" panose="02020603050405020304" pitchFamily="18" charset="0"/>
                <a:cs typeface="Arial" panose="020B0604020202020204" pitchFamily="34" charset="0"/>
              </a:rPr>
              <a:t>LIGHT COLORS REFLECT MORE HEAT</a:t>
            </a:r>
            <a:endParaRPr lang="en-US" sz="800" dirty="0">
              <a:latin typeface="Arial" panose="020B0604020202020204" pitchFamily="34" charset="0"/>
              <a:ea typeface="Calibri" panose="020F0502020204030204" pitchFamily="34" charset="0"/>
              <a:cs typeface="Arial" panose="020B0604020202020204" pitchFamily="34" charset="0"/>
            </a:endParaRPr>
          </a:p>
          <a:p>
            <a:pPr marL="1600200" marR="0" lvl="3" indent="-228600">
              <a:spcAft>
                <a:spcPts val="0"/>
              </a:spcAft>
              <a:buFont typeface="Symbol" panose="05050102010706020507" pitchFamily="18" charset="2"/>
              <a:buChar char=""/>
            </a:pPr>
            <a:r>
              <a:rPr lang="en-US" sz="800" dirty="0">
                <a:latin typeface="Arial" panose="020B0604020202020204" pitchFamily="34" charset="0"/>
                <a:ea typeface="Times New Roman" panose="02020603050405020304" pitchFamily="18" charset="0"/>
                <a:cs typeface="Arial" panose="020B0604020202020204" pitchFamily="34" charset="0"/>
              </a:rPr>
              <a:t>RETROFIT INSULATION</a:t>
            </a:r>
            <a:endParaRPr lang="en-US" sz="800" dirty="0">
              <a:latin typeface="Arial" panose="020B0604020202020204" pitchFamily="34" charset="0"/>
              <a:ea typeface="Calibri" panose="020F0502020204030204" pitchFamily="34" charset="0"/>
              <a:cs typeface="Arial" panose="020B0604020202020204" pitchFamily="34" charset="0"/>
            </a:endParaRPr>
          </a:p>
          <a:p>
            <a:pPr marL="1600200" marR="0" lvl="3" indent="-228600">
              <a:spcAft>
                <a:spcPts val="0"/>
              </a:spcAft>
              <a:buFont typeface="Symbol" panose="05050102010706020507" pitchFamily="18" charset="2"/>
              <a:buChar char=""/>
            </a:pPr>
            <a:r>
              <a:rPr lang="en-US" sz="800" dirty="0">
                <a:solidFill>
                  <a:srgbClr val="000000"/>
                </a:solidFill>
                <a:latin typeface="Arial" panose="020B0604020202020204" pitchFamily="34" charset="0"/>
                <a:ea typeface="Times New Roman" panose="02020603050405020304" pitchFamily="18" charset="0"/>
                <a:cs typeface="Arial" panose="020B0604020202020204" pitchFamily="34" charset="0"/>
              </a:rPr>
              <a:t>CONFIRM EXISTING BUILDINGS HAVE NO INSULATION</a:t>
            </a:r>
            <a:endParaRPr lang="en-US" sz="8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1600200" marR="0" lvl="3" indent="-228600">
              <a:spcAft>
                <a:spcPts val="0"/>
              </a:spcAft>
              <a:buFont typeface="Symbol" panose="05050102010706020507" pitchFamily="18" charset="2"/>
              <a:buChar char=""/>
            </a:pPr>
            <a:r>
              <a:rPr lang="en-US" sz="800" dirty="0">
                <a:solidFill>
                  <a:srgbClr val="000000"/>
                </a:solidFill>
                <a:latin typeface="Arial" panose="020B0604020202020204" pitchFamily="34" charset="0"/>
                <a:ea typeface="Times New Roman" panose="02020603050405020304" pitchFamily="18" charset="0"/>
                <a:cs typeface="Arial" panose="020B0604020202020204" pitchFamily="34" charset="0"/>
              </a:rPr>
              <a:t>A RETROFIT FOAM INJECTION SOLUTION</a:t>
            </a:r>
            <a:endParaRPr lang="en-US" sz="800" dirty="0">
              <a:latin typeface="Arial" panose="020B0604020202020204" pitchFamily="34" charset="0"/>
              <a:ea typeface="Calibri" panose="020F0502020204030204" pitchFamily="34" charset="0"/>
              <a:cs typeface="Arial" panose="020B0604020202020204" pitchFamily="34" charset="0"/>
            </a:endParaRPr>
          </a:p>
          <a:p>
            <a:pPr marL="742950" marR="0" lvl="1" indent="-285750">
              <a:spcAft>
                <a:spcPts val="0"/>
              </a:spcAft>
              <a:buFont typeface="Courier New" panose="02070309020205020404" pitchFamily="49" charset="0"/>
              <a:buChar char="o"/>
            </a:pPr>
            <a:r>
              <a:rPr lang="en-US" sz="800" dirty="0">
                <a:latin typeface="Arial" panose="020B0604020202020204" pitchFamily="34" charset="0"/>
                <a:ea typeface="Times New Roman" panose="02020603050405020304" pitchFamily="18" charset="0"/>
                <a:cs typeface="Arial" panose="020B0604020202020204" pitchFamily="34" charset="0"/>
              </a:rPr>
              <a:t>LEVEL 2</a:t>
            </a:r>
            <a:endParaRPr lang="en-US" sz="800" dirty="0">
              <a:latin typeface="Arial" panose="020B0604020202020204" pitchFamily="34" charset="0"/>
              <a:ea typeface="Calibri" panose="020F0502020204030204" pitchFamily="34" charset="0"/>
              <a:cs typeface="Arial" panose="020B0604020202020204" pitchFamily="34" charset="0"/>
            </a:endParaRPr>
          </a:p>
          <a:p>
            <a:pPr marL="1143000" marR="0" lvl="2" indent="-228600">
              <a:spcAft>
                <a:spcPts val="0"/>
              </a:spcAft>
              <a:buFont typeface="Wingdings" panose="05000000000000000000" pitchFamily="2" charset="2"/>
              <a:buChar char=""/>
            </a:pPr>
            <a:r>
              <a:rPr lang="en-US" sz="800" dirty="0">
                <a:latin typeface="Arial" panose="020B0604020202020204" pitchFamily="34" charset="0"/>
                <a:ea typeface="Times New Roman" panose="02020603050405020304" pitchFamily="18" charset="0"/>
                <a:cs typeface="Arial" panose="020B0604020202020204" pitchFamily="34" charset="0"/>
              </a:rPr>
              <a:t>COMPREHENSIVE RECLADDING</a:t>
            </a:r>
            <a:endParaRPr lang="en-US" sz="800" dirty="0">
              <a:latin typeface="Arial" panose="020B0604020202020204" pitchFamily="34" charset="0"/>
              <a:ea typeface="Calibri" panose="020F0502020204030204" pitchFamily="34" charset="0"/>
              <a:cs typeface="Arial" panose="020B0604020202020204" pitchFamily="34" charset="0"/>
            </a:endParaRPr>
          </a:p>
          <a:p>
            <a:pPr marL="1600200" marR="0" lvl="3" indent="-228600">
              <a:spcAft>
                <a:spcPts val="0"/>
              </a:spcAft>
              <a:buFont typeface="Symbol" panose="05050102010706020507" pitchFamily="18" charset="2"/>
              <a:buChar char=""/>
            </a:pPr>
            <a:r>
              <a:rPr lang="en-US" sz="800" dirty="0">
                <a:latin typeface="Arial" panose="020B0604020202020204" pitchFamily="34" charset="0"/>
                <a:ea typeface="Times New Roman" panose="02020603050405020304" pitchFamily="18" charset="0"/>
                <a:cs typeface="Arial" panose="020B0604020202020204" pitchFamily="34" charset="0"/>
              </a:rPr>
              <a:t>REMOVE/REPLACE EXISTING STONE/STUCCO CLADDING</a:t>
            </a:r>
            <a:endParaRPr lang="en-US" sz="800" dirty="0">
              <a:latin typeface="Arial" panose="020B0604020202020204" pitchFamily="34" charset="0"/>
              <a:ea typeface="Calibri" panose="020F0502020204030204" pitchFamily="34" charset="0"/>
              <a:cs typeface="Arial" panose="020B0604020202020204" pitchFamily="34" charset="0"/>
            </a:endParaRPr>
          </a:p>
          <a:p>
            <a:pPr marL="1600200" marR="0" lvl="3" indent="-228600">
              <a:spcAft>
                <a:spcPts val="0"/>
              </a:spcAft>
              <a:buFont typeface="Symbol" panose="05050102010706020507" pitchFamily="18" charset="2"/>
              <a:buChar char=""/>
            </a:pPr>
            <a:r>
              <a:rPr lang="en-US" sz="800" dirty="0">
                <a:latin typeface="Arial" panose="020B0604020202020204" pitchFamily="34" charset="0"/>
                <a:ea typeface="Times New Roman" panose="02020603050405020304" pitchFamily="18" charset="0"/>
                <a:cs typeface="Arial" panose="020B0604020202020204" pitchFamily="34" charset="0"/>
              </a:rPr>
              <a:t>INSULATE WALLS</a:t>
            </a:r>
            <a:endParaRPr lang="en-US" sz="800" dirty="0">
              <a:latin typeface="Arial" panose="020B0604020202020204" pitchFamily="34" charset="0"/>
              <a:ea typeface="Calibri" panose="020F0502020204030204" pitchFamily="34" charset="0"/>
              <a:cs typeface="Arial" panose="020B0604020202020204" pitchFamily="34" charset="0"/>
            </a:endParaRPr>
          </a:p>
          <a:p>
            <a:pPr marL="2057400" marR="0" lvl="4" indent="-228600">
              <a:spcAft>
                <a:spcPts val="0"/>
              </a:spcAft>
              <a:buFont typeface="Courier New" panose="02070309020205020404" pitchFamily="49" charset="0"/>
              <a:buChar char="o"/>
            </a:pPr>
            <a:r>
              <a:rPr lang="en-US" sz="800" dirty="0">
                <a:latin typeface="Arial" panose="020B0604020202020204" pitchFamily="34" charset="0"/>
                <a:ea typeface="Times New Roman" panose="02020603050405020304" pitchFamily="18" charset="0"/>
                <a:cs typeface="Arial" panose="020B0604020202020204" pitchFamily="34" charset="0"/>
              </a:rPr>
              <a:t>CAVITY AND/OR EXTERIOR INSULATION SYSTEMS</a:t>
            </a:r>
            <a:endParaRPr lang="en-US" sz="800" dirty="0">
              <a:latin typeface="Arial" panose="020B0604020202020204" pitchFamily="34" charset="0"/>
              <a:ea typeface="Calibri" panose="020F0502020204030204" pitchFamily="34" charset="0"/>
              <a:cs typeface="Arial" panose="020B0604020202020204" pitchFamily="34" charset="0"/>
            </a:endParaRPr>
          </a:p>
          <a:p>
            <a:pPr marL="1600200" marR="0" lvl="3" indent="-228600">
              <a:spcAft>
                <a:spcPts val="0"/>
              </a:spcAft>
              <a:buFont typeface="Symbol" panose="05050102010706020507" pitchFamily="18" charset="2"/>
              <a:buChar char=""/>
            </a:pPr>
            <a:r>
              <a:rPr lang="en-US" sz="800" dirty="0">
                <a:solidFill>
                  <a:srgbClr val="000000"/>
                </a:solidFill>
                <a:latin typeface="Arial" panose="020B0604020202020204" pitchFamily="34" charset="0"/>
                <a:ea typeface="Times New Roman" panose="02020603050405020304" pitchFamily="18" charset="0"/>
                <a:cs typeface="Arial" panose="020B0604020202020204" pitchFamily="34" charset="0"/>
              </a:rPr>
              <a:t>THERMALLY IMPROVED WINDOWS &amp; LOW-E GLAZING</a:t>
            </a:r>
            <a:endParaRPr lang="en-US" sz="8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2057400" marR="0" lvl="4" indent="-228600">
              <a:spcAft>
                <a:spcPts val="0"/>
              </a:spcAft>
              <a:buFont typeface="Courier New" panose="02070309020205020404" pitchFamily="49" charset="0"/>
              <a:buChar char="o"/>
            </a:pPr>
            <a:r>
              <a:rPr lang="en-US" sz="800" dirty="0">
                <a:solidFill>
                  <a:srgbClr val="000000"/>
                </a:solidFill>
                <a:latin typeface="Arial" panose="020B0604020202020204" pitchFamily="34" charset="0"/>
                <a:ea typeface="Times New Roman" panose="02020603050405020304" pitchFamily="18" charset="0"/>
                <a:cs typeface="Arial" panose="020B0604020202020204" pitchFamily="34" charset="0"/>
              </a:rPr>
              <a:t>REDUCE HEAT GAIN THROUGH FRAME AND GLAZAING</a:t>
            </a:r>
            <a:endParaRPr lang="en-US" sz="8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342900" marR="0" lvl="0" indent="-342900">
              <a:spcAft>
                <a:spcPts val="0"/>
              </a:spcAft>
              <a:buFont typeface="+mj-lt"/>
              <a:buAutoNum type="arabicPeriod" startAt="5"/>
            </a:pPr>
            <a:r>
              <a:rPr lang="en-US" sz="800" b="1" dirty="0">
                <a:solidFill>
                  <a:srgbClr val="000000"/>
                </a:solidFill>
                <a:latin typeface="Arial" panose="020B0604020202020204" pitchFamily="34" charset="0"/>
                <a:ea typeface="Times New Roman" panose="02020603050405020304" pitchFamily="18" charset="0"/>
                <a:cs typeface="Arial" panose="020B0604020202020204" pitchFamily="34" charset="0"/>
              </a:rPr>
              <a:t>IRRIGATION FOR WEST SIDE HILL</a:t>
            </a:r>
            <a:endParaRPr lang="en-US" sz="800" dirty="0">
              <a:latin typeface="Arial" panose="020B0604020202020204" pitchFamily="34" charset="0"/>
              <a:ea typeface="Calibri" panose="020F0502020204030204" pitchFamily="34" charset="0"/>
              <a:cs typeface="Arial" panose="020B0604020202020204" pitchFamily="34" charset="0"/>
            </a:endParaRPr>
          </a:p>
          <a:p>
            <a:pPr marL="742950" marR="0" lvl="1" indent="-285750">
              <a:spcAft>
                <a:spcPts val="0"/>
              </a:spcAft>
              <a:buFont typeface="Courier New" panose="02070309020205020404" pitchFamily="49" charset="0"/>
              <a:buChar char="o"/>
            </a:pPr>
            <a:r>
              <a:rPr lang="en-US" sz="800" dirty="0">
                <a:solidFill>
                  <a:srgbClr val="000000"/>
                </a:solidFill>
                <a:latin typeface="Arial" panose="020B0604020202020204" pitchFamily="34" charset="0"/>
                <a:ea typeface="Times New Roman" panose="02020603050405020304" pitchFamily="18" charset="0"/>
                <a:cs typeface="Arial" panose="020B0604020202020204" pitchFamily="34" charset="0"/>
              </a:rPr>
              <a:t>HELP REDUCE HEAT GAIN FROM SOIL</a:t>
            </a:r>
            <a:endParaRPr lang="en-US" sz="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D3D0DA35-124F-4ABF-9523-BD16E92DFF57}"/>
              </a:ext>
            </a:extLst>
          </p:cNvPr>
          <p:cNvSpPr/>
          <p:nvPr/>
        </p:nvSpPr>
        <p:spPr>
          <a:xfrm>
            <a:off x="683346" y="3685592"/>
            <a:ext cx="4451350" cy="2785378"/>
          </a:xfrm>
          <a:prstGeom prst="rect">
            <a:avLst/>
          </a:prstGeom>
        </p:spPr>
        <p:txBody>
          <a:bodyPr wrap="square">
            <a:spAutoFit/>
          </a:bodyPr>
          <a:lstStyle/>
          <a:p>
            <a:pPr marL="342900" marR="0" lvl="0" indent="-342900">
              <a:spcAft>
                <a:spcPts val="0"/>
              </a:spcAft>
              <a:buFont typeface="+mj-lt"/>
              <a:buAutoNum type="arabicPeriod"/>
            </a:pPr>
            <a:r>
              <a:rPr lang="en-US" sz="700" b="1" dirty="0">
                <a:solidFill>
                  <a:srgbClr val="000000"/>
                </a:solidFill>
                <a:latin typeface="Arial" panose="020B0604020202020204" pitchFamily="34" charset="0"/>
                <a:ea typeface="Times New Roman" panose="02020603050405020304" pitchFamily="18" charset="0"/>
                <a:cs typeface="Arial" panose="020B0604020202020204" pitchFamily="34" charset="0"/>
              </a:rPr>
              <a:t>NEW HIGH REFLECTIVE ROOF AND INSULATION.</a:t>
            </a:r>
            <a:endParaRPr lang="en-US" sz="7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742950" marR="0" lvl="1" indent="-285750">
              <a:spcAft>
                <a:spcPts val="0"/>
              </a:spcAft>
              <a:buFont typeface="Courier New" panose="02070309020205020404" pitchFamily="49" charset="0"/>
              <a:buChar char="o"/>
            </a:pPr>
            <a:r>
              <a:rPr lang="en-US" sz="700" dirty="0">
                <a:solidFill>
                  <a:srgbClr val="000000"/>
                </a:solidFill>
                <a:latin typeface="Arial" panose="020B0604020202020204" pitchFamily="34" charset="0"/>
                <a:ea typeface="Times New Roman" panose="02020603050405020304" pitchFamily="18" charset="0"/>
                <a:cs typeface="Arial" panose="020B0604020202020204" pitchFamily="34" charset="0"/>
              </a:rPr>
              <a:t>DETAILED IN THE RAMP REPORT FROM GARLAND</a:t>
            </a:r>
            <a:endParaRPr lang="en-US" sz="7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742950" marR="0" lvl="1" indent="-285750">
              <a:spcAft>
                <a:spcPts val="0"/>
              </a:spcAft>
              <a:buFont typeface="Courier New" panose="02070309020205020404" pitchFamily="49" charset="0"/>
              <a:buChar char="o"/>
            </a:pPr>
            <a:r>
              <a:rPr lang="en-US" sz="700" dirty="0">
                <a:solidFill>
                  <a:srgbClr val="000000"/>
                </a:solidFill>
                <a:latin typeface="Arial" panose="020B0604020202020204" pitchFamily="34" charset="0"/>
                <a:ea typeface="Times New Roman" panose="02020603050405020304" pitchFamily="18" charset="0"/>
                <a:cs typeface="Arial" panose="020B0604020202020204" pitchFamily="34" charset="0"/>
              </a:rPr>
              <a:t>ROOF IS LIKLEY IN NEED OF REPLACEMENT REGARDLESS OF HEAT MITIGATION EFFORT</a:t>
            </a:r>
            <a:endParaRPr lang="en-US" sz="7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342900" marR="0" lvl="0" indent="-342900">
              <a:spcAft>
                <a:spcPts val="0"/>
              </a:spcAft>
              <a:buFont typeface="+mj-lt"/>
              <a:buAutoNum type="arabicPeriod"/>
            </a:pPr>
            <a:r>
              <a:rPr lang="en-US" sz="700" b="1" dirty="0">
                <a:solidFill>
                  <a:srgbClr val="000000"/>
                </a:solidFill>
                <a:latin typeface="Arial" panose="020B0604020202020204" pitchFamily="34" charset="0"/>
                <a:ea typeface="Times New Roman" panose="02020603050405020304" pitchFamily="18" charset="0"/>
                <a:cs typeface="Arial" panose="020B0604020202020204" pitchFamily="34" charset="0"/>
              </a:rPr>
              <a:t>MECHANICAL IMPROVEMENTS (3 LEVELS)</a:t>
            </a:r>
            <a:endParaRPr lang="en-US" sz="7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742950" marR="0" lvl="1" indent="-285750">
              <a:spcAft>
                <a:spcPts val="0"/>
              </a:spcAft>
              <a:buFont typeface="Courier New" panose="02070309020205020404" pitchFamily="49" charset="0"/>
              <a:buChar char="o"/>
            </a:pPr>
            <a:r>
              <a:rPr lang="en-US" sz="700" dirty="0">
                <a:solidFill>
                  <a:srgbClr val="000000"/>
                </a:solidFill>
                <a:latin typeface="Arial" panose="020B0604020202020204" pitchFamily="34" charset="0"/>
                <a:ea typeface="Times New Roman" panose="02020603050405020304" pitchFamily="18" charset="0"/>
                <a:cs typeface="Arial" panose="020B0604020202020204" pitchFamily="34" charset="0"/>
              </a:rPr>
              <a:t>LEVEL 1</a:t>
            </a:r>
            <a:endParaRPr lang="en-US" sz="7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1143000" marR="0" lvl="2" indent="-228600">
              <a:spcAft>
                <a:spcPts val="0"/>
              </a:spcAft>
              <a:buFont typeface="Wingdings" panose="05000000000000000000" pitchFamily="2" charset="2"/>
              <a:buChar char=""/>
            </a:pPr>
            <a:r>
              <a:rPr lang="en-US" sz="700" dirty="0">
                <a:solidFill>
                  <a:srgbClr val="000000"/>
                </a:solidFill>
                <a:latin typeface="Arial" panose="020B0604020202020204" pitchFamily="34" charset="0"/>
                <a:ea typeface="Times New Roman" panose="02020603050405020304" pitchFamily="18" charset="0"/>
                <a:cs typeface="Arial" panose="020B0604020202020204" pitchFamily="34" charset="0"/>
              </a:rPr>
              <a:t>TEST AND REPROGRAM EXISTING HVAC SYSTEM, NIGHT FLUSH AND REPAIR AS NEEDED</a:t>
            </a:r>
            <a:endParaRPr lang="en-US" sz="7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742950" marR="0" lvl="1" indent="-285750">
              <a:spcAft>
                <a:spcPts val="0"/>
              </a:spcAft>
              <a:buFont typeface="Courier New" panose="02070309020205020404" pitchFamily="49" charset="0"/>
              <a:buChar char="o"/>
            </a:pPr>
            <a:r>
              <a:rPr lang="en-US" sz="700" dirty="0">
                <a:solidFill>
                  <a:srgbClr val="000000"/>
                </a:solidFill>
                <a:latin typeface="Arial" panose="020B0604020202020204" pitchFamily="34" charset="0"/>
                <a:ea typeface="Times New Roman" panose="02020603050405020304" pitchFamily="18" charset="0"/>
                <a:cs typeface="Arial" panose="020B0604020202020204" pitchFamily="34" charset="0"/>
              </a:rPr>
              <a:t>LEVEL 2 </a:t>
            </a:r>
            <a:endParaRPr lang="en-US" sz="7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1143000" marR="0" lvl="2" indent="-228600">
              <a:spcAft>
                <a:spcPts val="0"/>
              </a:spcAft>
              <a:buFont typeface="Wingdings" panose="05000000000000000000" pitchFamily="2" charset="2"/>
              <a:buChar char=""/>
            </a:pPr>
            <a:r>
              <a:rPr lang="en-US" sz="700" dirty="0">
                <a:solidFill>
                  <a:srgbClr val="000000"/>
                </a:solidFill>
                <a:latin typeface="Arial" panose="020B0604020202020204" pitchFamily="34" charset="0"/>
                <a:ea typeface="Times New Roman" panose="02020603050405020304" pitchFamily="18" charset="0"/>
                <a:cs typeface="Arial" panose="020B0604020202020204" pitchFamily="34" charset="0"/>
              </a:rPr>
              <a:t>VRF OR PACKAGE UNITS (MAY HAVE ELECTRICAL IMPACT)</a:t>
            </a:r>
            <a:endParaRPr lang="en-US" sz="7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742950" marR="0" lvl="1" indent="-285750">
              <a:spcAft>
                <a:spcPts val="0"/>
              </a:spcAft>
              <a:buFont typeface="Courier New" panose="02070309020205020404" pitchFamily="49" charset="0"/>
              <a:buChar char="o"/>
            </a:pPr>
            <a:r>
              <a:rPr lang="en-US" sz="700" dirty="0">
                <a:solidFill>
                  <a:srgbClr val="000000"/>
                </a:solidFill>
                <a:latin typeface="Arial" panose="020B0604020202020204" pitchFamily="34" charset="0"/>
                <a:ea typeface="Times New Roman" panose="02020603050405020304" pitchFamily="18" charset="0"/>
                <a:cs typeface="Arial" panose="020B0604020202020204" pitchFamily="34" charset="0"/>
              </a:rPr>
              <a:t>LEVEL 3</a:t>
            </a:r>
            <a:endParaRPr lang="en-US" sz="7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1143000" marR="0" lvl="2" indent="-228600">
              <a:spcAft>
                <a:spcPts val="0"/>
              </a:spcAft>
              <a:buFont typeface="Wingdings" panose="05000000000000000000" pitchFamily="2" charset="2"/>
              <a:buChar char=""/>
            </a:pPr>
            <a:r>
              <a:rPr lang="en-US" sz="700" dirty="0">
                <a:solidFill>
                  <a:srgbClr val="000000"/>
                </a:solidFill>
                <a:latin typeface="Arial" panose="020B0604020202020204" pitchFamily="34" charset="0"/>
                <a:ea typeface="Times New Roman" panose="02020603050405020304" pitchFamily="18" charset="0"/>
                <a:cs typeface="Arial" panose="020B0604020202020204" pitchFamily="34" charset="0"/>
              </a:rPr>
              <a:t>ADDITIONAL FILTRATION FOR IMPROVED IAQ</a:t>
            </a:r>
            <a:endParaRPr lang="en-US" sz="700" dirty="0">
              <a:latin typeface="Arial" panose="020B0604020202020204" pitchFamily="34" charset="0"/>
              <a:ea typeface="Calibri" panose="020F0502020204030204" pitchFamily="34" charset="0"/>
              <a:cs typeface="Arial" panose="020B0604020202020204" pitchFamily="34" charset="0"/>
            </a:endParaRPr>
          </a:p>
          <a:p>
            <a:pPr marL="742950" marR="0" lvl="1" indent="-285750">
              <a:spcAft>
                <a:spcPts val="0"/>
              </a:spcAft>
              <a:buFont typeface="Courier New" panose="02070309020205020404" pitchFamily="49" charset="0"/>
              <a:buChar char="o"/>
            </a:pPr>
            <a:r>
              <a:rPr lang="en-US" sz="700" dirty="0">
                <a:latin typeface="Arial" panose="020B0604020202020204" pitchFamily="34" charset="0"/>
                <a:ea typeface="Times New Roman" panose="02020603050405020304" pitchFamily="18" charset="0"/>
                <a:cs typeface="Arial" panose="020B0604020202020204" pitchFamily="34" charset="0"/>
              </a:rPr>
              <a:t>LEVEL 4</a:t>
            </a:r>
            <a:endParaRPr lang="en-US" sz="700" dirty="0">
              <a:latin typeface="Arial" panose="020B0604020202020204" pitchFamily="34" charset="0"/>
              <a:ea typeface="Calibri" panose="020F0502020204030204" pitchFamily="34" charset="0"/>
              <a:cs typeface="Arial" panose="020B0604020202020204" pitchFamily="34" charset="0"/>
            </a:endParaRPr>
          </a:p>
          <a:p>
            <a:pPr marL="1143000" marR="0" lvl="2" indent="-228600">
              <a:spcAft>
                <a:spcPts val="0"/>
              </a:spcAft>
              <a:buFont typeface="Wingdings" panose="05000000000000000000" pitchFamily="2" charset="2"/>
              <a:buChar char=""/>
            </a:pPr>
            <a:r>
              <a:rPr lang="en-US" sz="700" dirty="0">
                <a:latin typeface="Arial" panose="020B0604020202020204" pitchFamily="34" charset="0"/>
                <a:ea typeface="Times New Roman" panose="02020603050405020304" pitchFamily="18" charset="0"/>
                <a:cs typeface="Arial" panose="020B0604020202020204" pitchFamily="34" charset="0"/>
              </a:rPr>
              <a:t>FULL AC RETROFIT AND ELECTRICAL SERVICE UPGRADE</a:t>
            </a:r>
            <a:endParaRPr lang="en-US" sz="700" dirty="0">
              <a:latin typeface="Arial" panose="020B0604020202020204" pitchFamily="34" charset="0"/>
              <a:ea typeface="Calibri" panose="020F0502020204030204" pitchFamily="34" charset="0"/>
              <a:cs typeface="Arial" panose="020B0604020202020204" pitchFamily="34" charset="0"/>
            </a:endParaRPr>
          </a:p>
          <a:p>
            <a:pPr marL="342900" marR="0" lvl="0" indent="-342900">
              <a:spcAft>
                <a:spcPts val="0"/>
              </a:spcAft>
              <a:buFont typeface="+mj-lt"/>
              <a:buAutoNum type="arabicPeriod"/>
            </a:pPr>
            <a:r>
              <a:rPr lang="en-US" sz="700" b="1" dirty="0">
                <a:solidFill>
                  <a:srgbClr val="000000"/>
                </a:solidFill>
                <a:latin typeface="Arial" panose="020B0604020202020204" pitchFamily="34" charset="0"/>
                <a:ea typeface="Times New Roman" panose="02020603050405020304" pitchFamily="18" charset="0"/>
                <a:cs typeface="Arial" panose="020B0604020202020204" pitchFamily="34" charset="0"/>
              </a:rPr>
              <a:t>HEAT REFLECTIVE COATINGS FOR THE AC PAVING AREAS</a:t>
            </a:r>
            <a:endParaRPr lang="en-US" sz="7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742950" marR="0" lvl="1" indent="-285750">
              <a:spcAft>
                <a:spcPts val="0"/>
              </a:spcAft>
              <a:buFont typeface="Courier New" panose="02070309020205020404" pitchFamily="49" charset="0"/>
              <a:buChar char="o"/>
            </a:pPr>
            <a:r>
              <a:rPr lang="en-US" sz="700" dirty="0">
                <a:solidFill>
                  <a:srgbClr val="000000"/>
                </a:solidFill>
                <a:latin typeface="Arial" panose="020B0604020202020204" pitchFamily="34" charset="0"/>
                <a:ea typeface="Times New Roman" panose="02020603050405020304" pitchFamily="18" charset="0"/>
                <a:cs typeface="Arial" panose="020B0604020202020204" pitchFamily="34" charset="0"/>
              </a:rPr>
              <a:t>INCLUDES THE PARKING AREA THE EAST AND THE BASKETBALL COURTS TO THE WEST</a:t>
            </a:r>
            <a:endParaRPr lang="en-US" sz="7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742950" marR="0" lvl="1" indent="-285750">
              <a:spcAft>
                <a:spcPts val="0"/>
              </a:spcAft>
              <a:buFont typeface="Courier New" panose="02070309020205020404" pitchFamily="49" charset="0"/>
              <a:buChar char="o"/>
            </a:pPr>
            <a:r>
              <a:rPr lang="en-US" sz="700" dirty="0">
                <a:solidFill>
                  <a:srgbClr val="000000"/>
                </a:solidFill>
                <a:latin typeface="Arial" panose="020B0604020202020204" pitchFamily="34" charset="0"/>
                <a:ea typeface="Times New Roman" panose="02020603050405020304" pitchFamily="18" charset="0"/>
                <a:cs typeface="Arial" panose="020B0604020202020204" pitchFamily="34" charset="0"/>
              </a:rPr>
              <a:t>THIS WILL REDUCE THE AMOUNT OF HEAT COMING INTO THE BUILDINGS FROM ADJACENT PAVING AREAS</a:t>
            </a:r>
            <a:endParaRPr lang="en-US" sz="7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342900" marR="0" lvl="0" indent="-342900">
              <a:spcAft>
                <a:spcPts val="0"/>
              </a:spcAft>
              <a:buFont typeface="+mj-lt"/>
              <a:buAutoNum type="arabicPeriod"/>
            </a:pPr>
            <a:r>
              <a:rPr lang="en-US" sz="700" b="1" dirty="0">
                <a:solidFill>
                  <a:srgbClr val="000000"/>
                </a:solidFill>
                <a:latin typeface="Arial" panose="020B0604020202020204" pitchFamily="34" charset="0"/>
                <a:ea typeface="Times New Roman" panose="02020603050405020304" pitchFamily="18" charset="0"/>
                <a:cs typeface="Arial" panose="020B0604020202020204" pitchFamily="34" charset="0"/>
              </a:rPr>
              <a:t>PLANTING ALONG THE EAST AND WEST WALKWAY</a:t>
            </a:r>
            <a:endParaRPr lang="en-US" sz="7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742950" marR="0" lvl="1" indent="-285750">
              <a:spcAft>
                <a:spcPts val="0"/>
              </a:spcAft>
              <a:buFont typeface="Courier New" panose="02070309020205020404" pitchFamily="49" charset="0"/>
              <a:buChar char="o"/>
            </a:pPr>
            <a:r>
              <a:rPr lang="en-US" sz="700" dirty="0">
                <a:solidFill>
                  <a:srgbClr val="000000"/>
                </a:solidFill>
                <a:latin typeface="Arial" panose="020B0604020202020204" pitchFamily="34" charset="0"/>
                <a:ea typeface="Times New Roman" panose="02020603050405020304" pitchFamily="18" charset="0"/>
                <a:cs typeface="Arial" panose="020B0604020202020204" pitchFamily="34" charset="0"/>
              </a:rPr>
              <a:t>WOULD HELP REDUCE THE HEAT GAIN FROM THE EARLY MORNING OR AFTERNOON SUN.</a:t>
            </a:r>
            <a:endParaRPr lang="en-US" sz="7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742950" marR="0" lvl="1" indent="-285750">
              <a:spcAft>
                <a:spcPts val="0"/>
              </a:spcAft>
              <a:buFont typeface="Courier New" panose="02070309020205020404" pitchFamily="49" charset="0"/>
              <a:buChar char="o"/>
            </a:pPr>
            <a:r>
              <a:rPr lang="en-US" sz="700" dirty="0">
                <a:solidFill>
                  <a:srgbClr val="000000"/>
                </a:solidFill>
                <a:latin typeface="Arial" panose="020B0604020202020204" pitchFamily="34" charset="0"/>
                <a:ea typeface="Times New Roman" panose="02020603050405020304" pitchFamily="18" charset="0"/>
                <a:cs typeface="Arial" panose="020B0604020202020204" pitchFamily="34" charset="0"/>
              </a:rPr>
              <a:t>NEED TO BE MINDFUL OF SEPTIC SYSTEM ON WEST SIDE</a:t>
            </a:r>
            <a:endParaRPr lang="en-US" sz="7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742950" marR="0" lvl="1" indent="-285750">
              <a:spcAft>
                <a:spcPts val="0"/>
              </a:spcAft>
              <a:buFont typeface="Courier New" panose="02070309020205020404" pitchFamily="49" charset="0"/>
              <a:buChar char="o"/>
            </a:pPr>
            <a:r>
              <a:rPr lang="en-US" sz="700" dirty="0">
                <a:solidFill>
                  <a:srgbClr val="000000"/>
                </a:solidFill>
                <a:latin typeface="Arial" panose="020B0604020202020204" pitchFamily="34" charset="0"/>
                <a:ea typeface="Times New Roman" panose="02020603050405020304" pitchFamily="18" charset="0"/>
                <a:cs typeface="Arial" panose="020B0604020202020204" pitchFamily="34" charset="0"/>
              </a:rPr>
              <a:t>CONSIDER MAINTENANCE OF THE PLANT SPECIES</a:t>
            </a:r>
            <a:endParaRPr lang="en-US" sz="7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742950" marR="0" lvl="1" indent="-285750">
              <a:spcAft>
                <a:spcPts val="0"/>
              </a:spcAft>
              <a:buFont typeface="Courier New" panose="02070309020205020404" pitchFamily="49" charset="0"/>
              <a:buChar char="o"/>
            </a:pPr>
            <a:r>
              <a:rPr lang="en-US" sz="700" dirty="0">
                <a:solidFill>
                  <a:srgbClr val="000000"/>
                </a:solidFill>
                <a:latin typeface="Arial" panose="020B0604020202020204" pitchFamily="34" charset="0"/>
                <a:ea typeface="Times New Roman" panose="02020603050405020304" pitchFamily="18" charset="0"/>
                <a:cs typeface="Arial" panose="020B0604020202020204" pitchFamily="34" charset="0"/>
              </a:rPr>
              <a:t>LIKELY NEED TO BE POTTED</a:t>
            </a:r>
            <a:endParaRPr lang="en-US" sz="7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8" name="Oval 7">
            <a:extLst>
              <a:ext uri="{FF2B5EF4-FFF2-40B4-BE49-F238E27FC236}">
                <a16:creationId xmlns:a16="http://schemas.microsoft.com/office/drawing/2014/main" id="{1666B1CB-34FB-4BD5-B85D-642A1F40B2BB}"/>
              </a:ext>
            </a:extLst>
          </p:cNvPr>
          <p:cNvSpPr/>
          <p:nvPr/>
        </p:nvSpPr>
        <p:spPr>
          <a:xfrm>
            <a:off x="683346" y="3707464"/>
            <a:ext cx="205273" cy="205273"/>
          </a:xfrm>
          <a:prstGeom prst="ellipse">
            <a:avLst/>
          </a:prstGeom>
          <a:solidFill>
            <a:srgbClr val="ACD4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cs typeface="Arial" panose="020B0604020202020204" pitchFamily="34" charset="0"/>
              </a:rPr>
              <a:t>1</a:t>
            </a:r>
          </a:p>
        </p:txBody>
      </p:sp>
      <p:sp>
        <p:nvSpPr>
          <p:cNvPr id="12" name="Oval 11">
            <a:extLst>
              <a:ext uri="{FF2B5EF4-FFF2-40B4-BE49-F238E27FC236}">
                <a16:creationId xmlns:a16="http://schemas.microsoft.com/office/drawing/2014/main" id="{44ED0882-552B-4E6E-95BB-3352FE14B9E8}"/>
              </a:ext>
            </a:extLst>
          </p:cNvPr>
          <p:cNvSpPr/>
          <p:nvPr/>
        </p:nvSpPr>
        <p:spPr>
          <a:xfrm>
            <a:off x="683346" y="4147170"/>
            <a:ext cx="205273" cy="205273"/>
          </a:xfrm>
          <a:prstGeom prst="ellipse">
            <a:avLst/>
          </a:prstGeom>
          <a:solidFill>
            <a:srgbClr val="ACD4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cs typeface="Arial" panose="020B0604020202020204" pitchFamily="34" charset="0"/>
              </a:rPr>
              <a:t>2</a:t>
            </a:r>
          </a:p>
        </p:txBody>
      </p:sp>
      <p:sp>
        <p:nvSpPr>
          <p:cNvPr id="13" name="Oval 12">
            <a:extLst>
              <a:ext uri="{FF2B5EF4-FFF2-40B4-BE49-F238E27FC236}">
                <a16:creationId xmlns:a16="http://schemas.microsoft.com/office/drawing/2014/main" id="{B2939271-6681-45D2-81CC-8AE56F22BDA8}"/>
              </a:ext>
            </a:extLst>
          </p:cNvPr>
          <p:cNvSpPr/>
          <p:nvPr/>
        </p:nvSpPr>
        <p:spPr>
          <a:xfrm>
            <a:off x="683346" y="5151472"/>
            <a:ext cx="205273" cy="205273"/>
          </a:xfrm>
          <a:prstGeom prst="ellipse">
            <a:avLst/>
          </a:prstGeom>
          <a:solidFill>
            <a:srgbClr val="ACD4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cs typeface="Arial" panose="020B0604020202020204" pitchFamily="34" charset="0"/>
              </a:rPr>
              <a:t>3</a:t>
            </a:r>
          </a:p>
        </p:txBody>
      </p:sp>
      <p:sp>
        <p:nvSpPr>
          <p:cNvPr id="14" name="Oval 13">
            <a:extLst>
              <a:ext uri="{FF2B5EF4-FFF2-40B4-BE49-F238E27FC236}">
                <a16:creationId xmlns:a16="http://schemas.microsoft.com/office/drawing/2014/main" id="{32CFCC19-6E7C-4BA4-BE89-8DEF54677CF6}"/>
              </a:ext>
            </a:extLst>
          </p:cNvPr>
          <p:cNvSpPr/>
          <p:nvPr/>
        </p:nvSpPr>
        <p:spPr>
          <a:xfrm>
            <a:off x="683346" y="5708584"/>
            <a:ext cx="205273" cy="205273"/>
          </a:xfrm>
          <a:prstGeom prst="ellipse">
            <a:avLst/>
          </a:prstGeom>
          <a:solidFill>
            <a:srgbClr val="ACD4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cs typeface="Arial" panose="020B0604020202020204" pitchFamily="34" charset="0"/>
              </a:rPr>
              <a:t>4</a:t>
            </a:r>
          </a:p>
        </p:txBody>
      </p:sp>
      <p:sp>
        <p:nvSpPr>
          <p:cNvPr id="15" name="Oval 14">
            <a:extLst>
              <a:ext uri="{FF2B5EF4-FFF2-40B4-BE49-F238E27FC236}">
                <a16:creationId xmlns:a16="http://schemas.microsoft.com/office/drawing/2014/main" id="{BC5FE638-4B20-4944-B367-F36358A40206}"/>
              </a:ext>
            </a:extLst>
          </p:cNvPr>
          <p:cNvSpPr/>
          <p:nvPr/>
        </p:nvSpPr>
        <p:spPr>
          <a:xfrm>
            <a:off x="5803900" y="5996670"/>
            <a:ext cx="205273" cy="205273"/>
          </a:xfrm>
          <a:prstGeom prst="ellipse">
            <a:avLst/>
          </a:prstGeom>
          <a:solidFill>
            <a:srgbClr val="ACD4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cs typeface="Arial" panose="020B0604020202020204" pitchFamily="34" charset="0"/>
              </a:rPr>
              <a:t>6</a:t>
            </a:r>
          </a:p>
        </p:txBody>
      </p:sp>
      <p:sp>
        <p:nvSpPr>
          <p:cNvPr id="16" name="Oval 15">
            <a:extLst>
              <a:ext uri="{FF2B5EF4-FFF2-40B4-BE49-F238E27FC236}">
                <a16:creationId xmlns:a16="http://schemas.microsoft.com/office/drawing/2014/main" id="{3C86A353-46C3-44A1-B559-683C21C6AB9E}"/>
              </a:ext>
            </a:extLst>
          </p:cNvPr>
          <p:cNvSpPr/>
          <p:nvPr/>
        </p:nvSpPr>
        <p:spPr>
          <a:xfrm>
            <a:off x="5794068" y="3696506"/>
            <a:ext cx="205273" cy="205273"/>
          </a:xfrm>
          <a:prstGeom prst="ellipse">
            <a:avLst/>
          </a:prstGeom>
          <a:solidFill>
            <a:srgbClr val="ACD4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cs typeface="Arial" panose="020B0604020202020204" pitchFamily="34" charset="0"/>
              </a:rPr>
              <a:t>5</a:t>
            </a:r>
          </a:p>
        </p:txBody>
      </p:sp>
    </p:spTree>
    <p:extLst>
      <p:ext uri="{BB962C8B-B14F-4D97-AF65-F5344CB8AC3E}">
        <p14:creationId xmlns:p14="http://schemas.microsoft.com/office/powerpoint/2010/main" val="34458206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92769C35-99CF-4276-A5ED-E907435402B1}"/>
              </a:ext>
            </a:extLst>
          </p:cNvPr>
          <p:cNvSpPr txBox="1">
            <a:spLocks/>
          </p:cNvSpPr>
          <p:nvPr/>
        </p:nvSpPr>
        <p:spPr>
          <a:xfrm>
            <a:off x="0" y="140815"/>
            <a:ext cx="5181600" cy="5576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rgbClr val="CB602E"/>
                </a:solidFill>
                <a:latin typeface="Gill Sans" panose="020B0502020104020203" pitchFamily="34" charset="-79"/>
                <a:cs typeface="Gill Sans" panose="020B0502020104020203" pitchFamily="34" charset="-79"/>
              </a:rPr>
              <a:t>RECOMMENDATIONS – ENVELOPE</a:t>
            </a:r>
          </a:p>
        </p:txBody>
      </p:sp>
      <p:sp>
        <p:nvSpPr>
          <p:cNvPr id="3" name="TextBox 2">
            <a:extLst>
              <a:ext uri="{FF2B5EF4-FFF2-40B4-BE49-F238E27FC236}">
                <a16:creationId xmlns:a16="http://schemas.microsoft.com/office/drawing/2014/main" id="{8CEB1366-1C0B-472B-915B-0947E66D4B60}"/>
              </a:ext>
            </a:extLst>
          </p:cNvPr>
          <p:cNvSpPr txBox="1"/>
          <p:nvPr/>
        </p:nvSpPr>
        <p:spPr>
          <a:xfrm>
            <a:off x="0" y="835332"/>
            <a:ext cx="11804650" cy="1730089"/>
          </a:xfrm>
          <a:prstGeom prst="rect">
            <a:avLst/>
          </a:prstGeom>
          <a:noFill/>
        </p:spPr>
        <p:txBody>
          <a:bodyPr wrap="square" rtlCol="0">
            <a:spAutoFit/>
          </a:bodyPr>
          <a:lstStyle/>
          <a:p>
            <a:pPr marL="0" marR="0">
              <a:lnSpc>
                <a:spcPct val="115000"/>
              </a:lnSpc>
              <a:spcBef>
                <a:spcPts val="0"/>
              </a:spcBef>
              <a:spcAft>
                <a:spcPts val="1000"/>
              </a:spcAft>
            </a:pPr>
            <a:r>
              <a:rPr lang="en-US" sz="1400" b="1" u="sng" dirty="0">
                <a:solidFill>
                  <a:srgbClr val="6B6057"/>
                </a:solidFill>
                <a:effectLst/>
                <a:latin typeface="Arial" panose="020B0604020202020204" pitchFamily="34" charset="0"/>
                <a:ea typeface="Calibri" panose="020F0502020204030204" pitchFamily="34" charset="0"/>
                <a:cs typeface="Arial" panose="020B0604020202020204" pitchFamily="34" charset="0"/>
              </a:rPr>
              <a:t>Envelope Review </a:t>
            </a:r>
            <a:endParaRPr lang="en-US" sz="1400" dirty="0">
              <a:solidFill>
                <a:srgbClr val="6B6057"/>
              </a:solidFill>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1000"/>
              </a:spcAft>
            </a:pPr>
            <a:r>
              <a:rPr lang="en-US" sz="1200" dirty="0">
                <a:solidFill>
                  <a:srgbClr val="6B6057"/>
                </a:solidFill>
                <a:effectLst/>
                <a:latin typeface="Arial" panose="020B0604020202020204" pitchFamily="34" charset="0"/>
                <a:ea typeface="Calibri" panose="020F0502020204030204" pitchFamily="34" charset="0"/>
                <a:cs typeface="Arial" panose="020B0604020202020204" pitchFamily="34" charset="0"/>
              </a:rPr>
              <a:t>Existing heat gain from surfaces are impacted by the orientation, East &amp; West, having the majority of </a:t>
            </a:r>
            <a:r>
              <a:rPr lang="en-US" sz="1200" dirty="0">
                <a:solidFill>
                  <a:srgbClr val="6B6057"/>
                </a:solidFill>
                <a:latin typeface="Arial" panose="020B0604020202020204" pitchFamily="34" charset="0"/>
                <a:ea typeface="Calibri" panose="020F0502020204030204" pitchFamily="34" charset="0"/>
                <a:cs typeface="Arial" panose="020B0604020202020204" pitchFamily="34" charset="0"/>
              </a:rPr>
              <a:t>heat gains in the morning and afternoon.  The paint colors, added rock mass walls, and paving surfaces around the building all exacerbate the heat gain and heat transfer to the conditioned space.  Site visits occurred on a sunny summer day with an outside air temperature of 86F but the surfaces of the building were exceptionally higher based on the type of material and the paint color.  The mass wall surfaces was measured with a thermal temperature gun at 123F in the sun and 106F in the shade under the overhangs.  The yellow painted uninsulated wall panels were measured at 119F and the warmest of all surfaces, the blue painted doors, were measured at 136F.  All of these surfaces are absorbing and radiating heat into the interior space.  The blacktop on the West side of the campus right next to the classrooms was measured at 130F, nearly 50F higher than the air around the building. </a:t>
            </a:r>
            <a:endParaRPr lang="en-US" sz="1200" dirty="0">
              <a:solidFill>
                <a:srgbClr val="6B6057"/>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C29BB35D-594C-47FF-9A1B-F17EB96DDC43}"/>
              </a:ext>
            </a:extLst>
          </p:cNvPr>
          <p:cNvSpPr txBox="1"/>
          <p:nvPr/>
        </p:nvSpPr>
        <p:spPr>
          <a:xfrm>
            <a:off x="4517492" y="2570429"/>
            <a:ext cx="4588408" cy="3219792"/>
          </a:xfrm>
          <a:prstGeom prst="rect">
            <a:avLst/>
          </a:prstGeom>
          <a:noFill/>
        </p:spPr>
        <p:txBody>
          <a:bodyPr wrap="square" rtlCol="0">
            <a:spAutoFit/>
          </a:bodyPr>
          <a:lstStyle/>
          <a:p>
            <a:pPr marL="0" marR="0">
              <a:lnSpc>
                <a:spcPct val="115000"/>
              </a:lnSpc>
              <a:spcBef>
                <a:spcPts val="0"/>
              </a:spcBef>
              <a:spcAft>
                <a:spcPts val="1000"/>
              </a:spcAft>
            </a:pPr>
            <a:r>
              <a:rPr lang="en-US" sz="1200" b="1" u="sng" dirty="0">
                <a:solidFill>
                  <a:srgbClr val="6B6057"/>
                </a:solidFill>
                <a:effectLst/>
                <a:latin typeface="Arial" panose="020B0604020202020204" pitchFamily="34" charset="0"/>
                <a:ea typeface="Calibri" panose="020F0502020204030204" pitchFamily="34" charset="0"/>
                <a:cs typeface="Arial" panose="020B0604020202020204" pitchFamily="34" charset="0"/>
              </a:rPr>
              <a:t>Recommendations:  </a:t>
            </a:r>
            <a:endParaRPr lang="en-US" sz="1200" dirty="0">
              <a:solidFill>
                <a:srgbClr val="6B6057"/>
              </a:solidFill>
              <a:effectLst/>
              <a:latin typeface="Arial" panose="020B0604020202020204" pitchFamily="34" charset="0"/>
              <a:ea typeface="Calibri" panose="020F0502020204030204" pitchFamily="34" charset="0"/>
              <a:cs typeface="Arial" panose="020B0604020202020204" pitchFamily="34" charset="0"/>
            </a:endParaRPr>
          </a:p>
          <a:p>
            <a:pPr marL="228600" marR="0" indent="-228600">
              <a:lnSpc>
                <a:spcPct val="115000"/>
              </a:lnSpc>
              <a:spcBef>
                <a:spcPts val="0"/>
              </a:spcBef>
              <a:spcAft>
                <a:spcPts val="1000"/>
              </a:spcAft>
              <a:buAutoNum type="arabicPeriod"/>
            </a:pPr>
            <a:r>
              <a:rPr lang="en-US" sz="1200" dirty="0">
                <a:solidFill>
                  <a:srgbClr val="6B6057"/>
                </a:solidFill>
                <a:latin typeface="Arial" panose="020B0604020202020204" pitchFamily="34" charset="0"/>
                <a:ea typeface="Calibri" panose="020F0502020204030204" pitchFamily="34" charset="0"/>
                <a:cs typeface="Arial" panose="020B0604020202020204" pitchFamily="34" charset="0"/>
              </a:rPr>
              <a:t>Paint surfaces a light color with high reflectivity, avoid dark surfaces or limit them to areas that are well shaded.</a:t>
            </a:r>
          </a:p>
          <a:p>
            <a:pPr marL="228600" marR="0" indent="-228600">
              <a:lnSpc>
                <a:spcPct val="115000"/>
              </a:lnSpc>
              <a:spcBef>
                <a:spcPts val="0"/>
              </a:spcBef>
              <a:spcAft>
                <a:spcPts val="1000"/>
              </a:spcAft>
              <a:buAutoNum type="arabicPeriod"/>
            </a:pPr>
            <a:r>
              <a:rPr lang="en-US" sz="1200" dirty="0">
                <a:solidFill>
                  <a:srgbClr val="6B6057"/>
                </a:solidFill>
                <a:effectLst/>
                <a:latin typeface="Arial" panose="020B0604020202020204" pitchFamily="34" charset="0"/>
                <a:ea typeface="Calibri" panose="020F0502020204030204" pitchFamily="34" charset="0"/>
                <a:cs typeface="Arial" panose="020B0604020202020204" pitchFamily="34" charset="0"/>
              </a:rPr>
              <a:t>Paint asphalt surfaces near the building with high albedo pavement surface paint to reduce heat gain.  </a:t>
            </a:r>
            <a:r>
              <a:rPr lang="en-US" sz="1200" dirty="0">
                <a:solidFill>
                  <a:srgbClr val="6B6057"/>
                </a:solidFill>
                <a:latin typeface="Arial" panose="020B0604020202020204" pitchFamily="34" charset="0"/>
                <a:ea typeface="Calibri" panose="020F0502020204030204" pitchFamily="34" charset="0"/>
                <a:cs typeface="Arial" panose="020B0604020202020204" pitchFamily="34" charset="0"/>
              </a:rPr>
              <a:t>Sample products: </a:t>
            </a:r>
            <a:r>
              <a:rPr lang="en-US" sz="1200" dirty="0">
                <a:solidFill>
                  <a:srgbClr val="6B6057"/>
                </a:solidFill>
                <a:latin typeface="Arial" panose="020B0604020202020204" pitchFamily="34" charset="0"/>
                <a:ea typeface="Calibri" panose="020F050202020403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https://neyra.com/products/sealers/sunshield/</a:t>
            </a:r>
            <a:r>
              <a:rPr lang="en-US" sz="1200" dirty="0">
                <a:solidFill>
                  <a:srgbClr val="6B6057"/>
                </a:solidFill>
                <a:latin typeface="Arial" panose="020B0604020202020204" pitchFamily="34" charset="0"/>
                <a:ea typeface="Calibri" panose="020F0502020204030204" pitchFamily="34" charset="0"/>
                <a:cs typeface="Arial" panose="020B0604020202020204" pitchFamily="34" charset="0"/>
              </a:rPr>
              <a:t> </a:t>
            </a:r>
          </a:p>
          <a:p>
            <a:pPr marL="228600" marR="0" indent="-228600">
              <a:lnSpc>
                <a:spcPct val="115000"/>
              </a:lnSpc>
              <a:spcBef>
                <a:spcPts val="0"/>
              </a:spcBef>
              <a:spcAft>
                <a:spcPts val="1000"/>
              </a:spcAft>
              <a:buAutoNum type="arabicPeriod"/>
            </a:pPr>
            <a:r>
              <a:rPr lang="en-US" sz="1200" dirty="0">
                <a:solidFill>
                  <a:srgbClr val="6B6057"/>
                </a:solidFill>
                <a:effectLst/>
                <a:latin typeface="Arial" panose="020B0604020202020204" pitchFamily="34" charset="0"/>
                <a:ea typeface="Calibri" panose="020F0502020204030204" pitchFamily="34" charset="0"/>
                <a:cs typeface="Arial" panose="020B0604020202020204" pitchFamily="34" charset="0"/>
              </a:rPr>
              <a:t>Plant trees or vines in planter boxes to shade the structure on th</a:t>
            </a:r>
            <a:r>
              <a:rPr lang="en-US" sz="1200" dirty="0">
                <a:solidFill>
                  <a:srgbClr val="6B6057"/>
                </a:solidFill>
                <a:latin typeface="Arial" panose="020B0604020202020204" pitchFamily="34" charset="0"/>
                <a:ea typeface="Calibri" panose="020F0502020204030204" pitchFamily="34" charset="0"/>
                <a:cs typeface="Arial" panose="020B0604020202020204" pitchFamily="34" charset="0"/>
              </a:rPr>
              <a:t>e East &amp; West facades.  Since the area to the East is part of the septic leach field and to the West is paved surface tree planting is limited.  Climbing summer vines such as string beans, hops, or other seasonal vine can easily be managed in planter boxes and allowed to climb on trellis or shade structure.  </a:t>
            </a:r>
            <a:endParaRPr lang="en-US" sz="1200" dirty="0">
              <a:solidFill>
                <a:srgbClr val="6B6057"/>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49FB0CE4-C7AF-43D9-AD36-7390DA1BDE2E}"/>
              </a:ext>
            </a:extLst>
          </p:cNvPr>
          <p:cNvPicPr>
            <a:picLocks noChangeAspect="1"/>
          </p:cNvPicPr>
          <p:nvPr/>
        </p:nvPicPr>
        <p:blipFill rotWithShape="1">
          <a:blip r:embed="rId3">
            <a:extLst>
              <a:ext uri="{28A0092B-C50C-407E-A947-70E740481C1C}">
                <a14:useLocalDpi xmlns:a14="http://schemas.microsoft.com/office/drawing/2010/main" val="0"/>
              </a:ext>
            </a:extLst>
          </a:blip>
          <a:srcRect l="29838" r="541" b="22121"/>
          <a:stretch/>
        </p:blipFill>
        <p:spPr>
          <a:xfrm>
            <a:off x="191004" y="2615970"/>
            <a:ext cx="4160049" cy="3490060"/>
          </a:xfrm>
          <a:prstGeom prst="rect">
            <a:avLst/>
          </a:prstGeom>
        </p:spPr>
      </p:pic>
      <p:pic>
        <p:nvPicPr>
          <p:cNvPr id="7" name="Picture 6">
            <a:extLst>
              <a:ext uri="{FF2B5EF4-FFF2-40B4-BE49-F238E27FC236}">
                <a16:creationId xmlns:a16="http://schemas.microsoft.com/office/drawing/2014/main" id="{240AF21B-E3D9-48F2-9B47-21E1C7ECF4D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9198765" y="2657287"/>
            <a:ext cx="2728657" cy="2998828"/>
          </a:xfrm>
          <a:prstGeom prst="rect">
            <a:avLst/>
          </a:prstGeom>
          <a:noFill/>
          <a:ln>
            <a:noFill/>
          </a:ln>
        </p:spPr>
      </p:pic>
      <p:sp>
        <p:nvSpPr>
          <p:cNvPr id="8" name="Callout: Double Bent Line 7">
            <a:extLst>
              <a:ext uri="{FF2B5EF4-FFF2-40B4-BE49-F238E27FC236}">
                <a16:creationId xmlns:a16="http://schemas.microsoft.com/office/drawing/2014/main" id="{836705B4-EF64-4324-94F8-8F026B87F7D5}"/>
              </a:ext>
            </a:extLst>
          </p:cNvPr>
          <p:cNvSpPr/>
          <p:nvPr/>
        </p:nvSpPr>
        <p:spPr>
          <a:xfrm>
            <a:off x="3642129" y="5532251"/>
            <a:ext cx="708924" cy="393701"/>
          </a:xfrm>
          <a:prstGeom prst="borderCallout3">
            <a:avLst>
              <a:gd name="adj1" fmla="val -3831"/>
              <a:gd name="adj2" fmla="val 47202"/>
              <a:gd name="adj3" fmla="val -23185"/>
              <a:gd name="adj4" fmla="val 44242"/>
              <a:gd name="adj5" fmla="val -36764"/>
              <a:gd name="adj6" fmla="val 46334"/>
              <a:gd name="adj7" fmla="val -132283"/>
              <a:gd name="adj8" fmla="val 76516"/>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ysClr val="windowText" lastClr="000000"/>
                </a:solidFill>
              </a:rPr>
              <a:t>136 F</a:t>
            </a:r>
          </a:p>
        </p:txBody>
      </p:sp>
      <p:sp>
        <p:nvSpPr>
          <p:cNvPr id="9" name="Callout: Double Bent Line 8">
            <a:extLst>
              <a:ext uri="{FF2B5EF4-FFF2-40B4-BE49-F238E27FC236}">
                <a16:creationId xmlns:a16="http://schemas.microsoft.com/office/drawing/2014/main" id="{63237B56-AD43-4933-A5A2-95291A3D926A}"/>
              </a:ext>
            </a:extLst>
          </p:cNvPr>
          <p:cNvSpPr/>
          <p:nvPr/>
        </p:nvSpPr>
        <p:spPr>
          <a:xfrm>
            <a:off x="1343551" y="5566818"/>
            <a:ext cx="708924" cy="393701"/>
          </a:xfrm>
          <a:prstGeom prst="borderCallout3">
            <a:avLst>
              <a:gd name="adj1" fmla="val 18750"/>
              <a:gd name="adj2" fmla="val -8333"/>
              <a:gd name="adj3" fmla="val 18750"/>
              <a:gd name="adj4" fmla="val -5918"/>
              <a:gd name="adj5" fmla="val -17409"/>
              <a:gd name="adj6" fmla="val -14575"/>
              <a:gd name="adj7" fmla="val -103250"/>
              <a:gd name="adj8" fmla="val -30971"/>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ysClr val="windowText" lastClr="000000"/>
                </a:solidFill>
              </a:rPr>
              <a:t>119 F</a:t>
            </a:r>
          </a:p>
        </p:txBody>
      </p:sp>
      <p:sp>
        <p:nvSpPr>
          <p:cNvPr id="10" name="Callout: Double Bent Line 9">
            <a:extLst>
              <a:ext uri="{FF2B5EF4-FFF2-40B4-BE49-F238E27FC236}">
                <a16:creationId xmlns:a16="http://schemas.microsoft.com/office/drawing/2014/main" id="{42CA326E-5B8D-43D9-B704-E2B46099988D}"/>
              </a:ext>
            </a:extLst>
          </p:cNvPr>
          <p:cNvSpPr/>
          <p:nvPr/>
        </p:nvSpPr>
        <p:spPr>
          <a:xfrm>
            <a:off x="2271028" y="5320540"/>
            <a:ext cx="708924" cy="393701"/>
          </a:xfrm>
          <a:prstGeom prst="borderCallout3">
            <a:avLst>
              <a:gd name="adj1" fmla="val 18750"/>
              <a:gd name="adj2" fmla="val -8333"/>
              <a:gd name="adj3" fmla="val 18750"/>
              <a:gd name="adj4" fmla="val -16667"/>
              <a:gd name="adj5" fmla="val -4506"/>
              <a:gd name="adj6" fmla="val -28907"/>
              <a:gd name="adj7" fmla="val -32283"/>
              <a:gd name="adj8" fmla="val -47094"/>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ysClr val="windowText" lastClr="000000"/>
                </a:solidFill>
              </a:rPr>
              <a:t>123 F</a:t>
            </a:r>
          </a:p>
        </p:txBody>
      </p:sp>
      <p:sp>
        <p:nvSpPr>
          <p:cNvPr id="11" name="Callout: Double Bent Line 10">
            <a:extLst>
              <a:ext uri="{FF2B5EF4-FFF2-40B4-BE49-F238E27FC236}">
                <a16:creationId xmlns:a16="http://schemas.microsoft.com/office/drawing/2014/main" id="{87E6131F-EFEC-4292-B53D-6BF7A4FC09C1}"/>
              </a:ext>
            </a:extLst>
          </p:cNvPr>
          <p:cNvSpPr/>
          <p:nvPr/>
        </p:nvSpPr>
        <p:spPr>
          <a:xfrm>
            <a:off x="2373490" y="3366509"/>
            <a:ext cx="708924" cy="393701"/>
          </a:xfrm>
          <a:prstGeom prst="borderCallout3">
            <a:avLst>
              <a:gd name="adj1" fmla="val 18750"/>
              <a:gd name="adj2" fmla="val -8333"/>
              <a:gd name="adj3" fmla="val 18750"/>
              <a:gd name="adj4" fmla="val -16667"/>
              <a:gd name="adj5" fmla="val 72913"/>
              <a:gd name="adj6" fmla="val -23533"/>
              <a:gd name="adj7" fmla="val 325781"/>
              <a:gd name="adj8" fmla="val -56051"/>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ysClr val="windowText" lastClr="000000"/>
                </a:solidFill>
              </a:rPr>
              <a:t>106 F</a:t>
            </a:r>
          </a:p>
        </p:txBody>
      </p:sp>
      <p:sp>
        <p:nvSpPr>
          <p:cNvPr id="12" name="Rectangle 11">
            <a:extLst>
              <a:ext uri="{FF2B5EF4-FFF2-40B4-BE49-F238E27FC236}">
                <a16:creationId xmlns:a16="http://schemas.microsoft.com/office/drawing/2014/main" id="{88F0BD93-B225-42D9-A900-26330557CBF4}"/>
              </a:ext>
            </a:extLst>
          </p:cNvPr>
          <p:cNvSpPr/>
          <p:nvPr/>
        </p:nvSpPr>
        <p:spPr>
          <a:xfrm>
            <a:off x="0" y="6595479"/>
            <a:ext cx="12192000" cy="262521"/>
          </a:xfrm>
          <a:prstGeom prst="rect">
            <a:avLst/>
          </a:prstGeom>
          <a:solidFill>
            <a:srgbClr val="CB6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CB602E"/>
              </a:highlight>
            </a:endParaRPr>
          </a:p>
        </p:txBody>
      </p:sp>
    </p:spTree>
    <p:extLst>
      <p:ext uri="{BB962C8B-B14F-4D97-AF65-F5344CB8AC3E}">
        <p14:creationId xmlns:p14="http://schemas.microsoft.com/office/powerpoint/2010/main" val="26452613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92769C35-99CF-4276-A5ED-E907435402B1}"/>
              </a:ext>
            </a:extLst>
          </p:cNvPr>
          <p:cNvSpPr txBox="1">
            <a:spLocks/>
          </p:cNvSpPr>
          <p:nvPr/>
        </p:nvSpPr>
        <p:spPr>
          <a:xfrm>
            <a:off x="0" y="140815"/>
            <a:ext cx="5181600" cy="5576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rgbClr val="CB602E"/>
                </a:solidFill>
                <a:latin typeface="Gill Sans" panose="020B0502020104020203" pitchFamily="34" charset="-79"/>
                <a:cs typeface="Gill Sans" panose="020B0502020104020203" pitchFamily="34" charset="-79"/>
              </a:rPr>
              <a:t>RECOMMENDATIONS – ENVELOPE</a:t>
            </a:r>
          </a:p>
        </p:txBody>
      </p:sp>
      <p:pic>
        <p:nvPicPr>
          <p:cNvPr id="12" name="Picture 2" descr="Cool Pavement Coating Systems - Western Colloid">
            <a:extLst>
              <a:ext uri="{FF2B5EF4-FFF2-40B4-BE49-F238E27FC236}">
                <a16:creationId xmlns:a16="http://schemas.microsoft.com/office/drawing/2014/main" id="{41062E0E-813C-429F-9AC9-04298E34E8D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2857"/>
          <a:stretch/>
        </p:blipFill>
        <p:spPr bwMode="auto">
          <a:xfrm>
            <a:off x="177378" y="2932566"/>
            <a:ext cx="3667125" cy="282892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F64FA563-EA88-4974-84BE-8FE78AD5941F}"/>
              </a:ext>
            </a:extLst>
          </p:cNvPr>
          <p:cNvSpPr txBox="1"/>
          <p:nvPr/>
        </p:nvSpPr>
        <p:spPr>
          <a:xfrm>
            <a:off x="945833" y="6057362"/>
            <a:ext cx="2017987" cy="242246"/>
          </a:xfrm>
          <a:prstGeom prst="rect">
            <a:avLst/>
          </a:prstGeom>
          <a:noFill/>
        </p:spPr>
        <p:txBody>
          <a:bodyPr wrap="square">
            <a:spAutoFit/>
          </a:bodyPr>
          <a:lstStyle/>
          <a:p>
            <a:pPr marL="0" marR="0" algn="ctr">
              <a:lnSpc>
                <a:spcPct val="115000"/>
              </a:lnSpc>
              <a:spcBef>
                <a:spcPts val="0"/>
              </a:spcBef>
              <a:spcAft>
                <a:spcPts val="1000"/>
              </a:spcAft>
              <a:tabLst>
                <a:tab pos="2636520" algn="l"/>
              </a:tabLst>
            </a:pPr>
            <a:r>
              <a:rPr lang="en-US" sz="900" i="1" dirty="0">
                <a:effectLst/>
                <a:latin typeface="Calibri" panose="020F0502020204030204" pitchFamily="34" charset="0"/>
                <a:ea typeface="Calibri" panose="020F0502020204030204" pitchFamily="34" charset="0"/>
                <a:cs typeface="Times New Roman" panose="02020603050405020304" pitchFamily="18" charset="0"/>
              </a:rPr>
              <a:t>Examples of Cool Pavement Coatings</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098" name="Picture 2" descr="Los Angeles Paves the Way for Innovation in Urban Cooling">
            <a:extLst>
              <a:ext uri="{FF2B5EF4-FFF2-40B4-BE49-F238E27FC236}">
                <a16:creationId xmlns:a16="http://schemas.microsoft.com/office/drawing/2014/main" id="{2F36DF63-5A13-4D21-B27F-FB8102BFE3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78" y="738941"/>
            <a:ext cx="3667125" cy="244399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2F4E3807-9F9B-4327-8393-00F58438294F}"/>
              </a:ext>
            </a:extLst>
          </p:cNvPr>
          <p:cNvSpPr txBox="1"/>
          <p:nvPr/>
        </p:nvSpPr>
        <p:spPr>
          <a:xfrm>
            <a:off x="8044818" y="6057362"/>
            <a:ext cx="2017987" cy="242246"/>
          </a:xfrm>
          <a:prstGeom prst="rect">
            <a:avLst/>
          </a:prstGeom>
          <a:noFill/>
        </p:spPr>
        <p:txBody>
          <a:bodyPr wrap="square">
            <a:spAutoFit/>
          </a:bodyPr>
          <a:lstStyle/>
          <a:p>
            <a:pPr marL="0" marR="0" algn="ctr">
              <a:lnSpc>
                <a:spcPct val="115000"/>
              </a:lnSpc>
              <a:spcBef>
                <a:spcPts val="0"/>
              </a:spcBef>
              <a:spcAft>
                <a:spcPts val="1000"/>
              </a:spcAft>
              <a:tabLst>
                <a:tab pos="2636520" algn="l"/>
              </a:tabLst>
            </a:pPr>
            <a:r>
              <a:rPr lang="en-US" sz="900" i="1" dirty="0">
                <a:effectLst/>
                <a:latin typeface="Calibri" panose="020F0502020204030204" pitchFamily="34" charset="0"/>
                <a:ea typeface="Calibri" panose="020F0502020204030204" pitchFamily="34" charset="0"/>
                <a:cs typeface="Times New Roman" panose="02020603050405020304" pitchFamily="18" charset="0"/>
              </a:rPr>
              <a:t>Examples of Cool Planting Screens</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100" name="Picture 4" descr="tall hop vines | Explore travel, Day tours, Trip advisor">
            <a:extLst>
              <a:ext uri="{FF2B5EF4-FFF2-40B4-BE49-F238E27FC236}">
                <a16:creationId xmlns:a16="http://schemas.microsoft.com/office/drawing/2014/main" id="{717929D7-CA65-4BE3-8AFA-D423B95AC0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7365" y="662741"/>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40 DIY Homemade Structures to Plant Vines: Trellis, Arbor, Pergola | Bougainvillea  trellis, Trellis plants, Diy garden">
            <a:extLst>
              <a:ext uri="{FF2B5EF4-FFF2-40B4-BE49-F238E27FC236}">
                <a16:creationId xmlns:a16="http://schemas.microsoft.com/office/drawing/2014/main" id="{E7915CA3-B21F-4513-9D8B-2DE6804899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7364" y="2639420"/>
            <a:ext cx="1913185" cy="278749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Bamboo Planters">
            <a:extLst>
              <a:ext uri="{FF2B5EF4-FFF2-40B4-BE49-F238E27FC236}">
                <a16:creationId xmlns:a16="http://schemas.microsoft.com/office/drawing/2014/main" id="{4F553CAD-E33F-4562-A740-B715BCDD0AE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1212" b="4742"/>
          <a:stretch/>
        </p:blipFill>
        <p:spPr bwMode="auto">
          <a:xfrm>
            <a:off x="9053812" y="662741"/>
            <a:ext cx="2550317" cy="2212461"/>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Lemon A-Peel® - Black-Eyed Susan Vine - Thunbergia alata | Proven Winners">
            <a:extLst>
              <a:ext uri="{FF2B5EF4-FFF2-40B4-BE49-F238E27FC236}">
                <a16:creationId xmlns:a16="http://schemas.microsoft.com/office/drawing/2014/main" id="{45B6AB50-AA6F-417F-B832-4BA5E0BA0B7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096"/>
          <a:stretch/>
        </p:blipFill>
        <p:spPr bwMode="auto">
          <a:xfrm>
            <a:off x="8417408" y="3163418"/>
            <a:ext cx="3186721" cy="2263491"/>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Bike Parking | A Comprehensive Guide">
            <a:extLst>
              <a:ext uri="{FF2B5EF4-FFF2-40B4-BE49-F238E27FC236}">
                <a16:creationId xmlns:a16="http://schemas.microsoft.com/office/drawing/2014/main" id="{142BD8DF-B6E1-487C-9BAD-916E6FDC371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03476" y="2288005"/>
            <a:ext cx="3164555" cy="154939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EA9D96D-46EA-485D-B0A4-12242AE21FE2}"/>
              </a:ext>
            </a:extLst>
          </p:cNvPr>
          <p:cNvSpPr/>
          <p:nvPr/>
        </p:nvSpPr>
        <p:spPr>
          <a:xfrm>
            <a:off x="0" y="6595479"/>
            <a:ext cx="12192000" cy="262521"/>
          </a:xfrm>
          <a:prstGeom prst="rect">
            <a:avLst/>
          </a:prstGeom>
          <a:solidFill>
            <a:srgbClr val="CB6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CB602E"/>
              </a:highlight>
            </a:endParaRPr>
          </a:p>
        </p:txBody>
      </p:sp>
      <p:sp>
        <p:nvSpPr>
          <p:cNvPr id="16" name="TextBox 15">
            <a:extLst>
              <a:ext uri="{FF2B5EF4-FFF2-40B4-BE49-F238E27FC236}">
                <a16:creationId xmlns:a16="http://schemas.microsoft.com/office/drawing/2014/main" id="{E64A6304-4B1A-4F51-8D37-0F611D7B36CA}"/>
              </a:ext>
            </a:extLst>
          </p:cNvPr>
          <p:cNvSpPr txBox="1"/>
          <p:nvPr/>
        </p:nvSpPr>
        <p:spPr>
          <a:xfrm>
            <a:off x="8417408" y="5426909"/>
            <a:ext cx="2017987" cy="242246"/>
          </a:xfrm>
          <a:prstGeom prst="rect">
            <a:avLst/>
          </a:prstGeom>
          <a:noFill/>
        </p:spPr>
        <p:txBody>
          <a:bodyPr wrap="square">
            <a:spAutoFit/>
          </a:bodyPr>
          <a:lstStyle/>
          <a:p>
            <a:pPr marL="0" marR="0">
              <a:lnSpc>
                <a:spcPct val="115000"/>
              </a:lnSpc>
              <a:spcBef>
                <a:spcPts val="0"/>
              </a:spcBef>
              <a:spcAft>
                <a:spcPts val="1000"/>
              </a:spcAft>
              <a:tabLst>
                <a:tab pos="2636520" algn="l"/>
              </a:tabLst>
            </a:pPr>
            <a:r>
              <a:rPr lang="en-US" sz="900" i="1" dirty="0">
                <a:latin typeface="Calibri" panose="020F0502020204030204" pitchFamily="34" charset="0"/>
                <a:ea typeface="Calibri" panose="020F0502020204030204" pitchFamily="34" charset="0"/>
                <a:cs typeface="Times New Roman" panose="02020603050405020304" pitchFamily="18" charset="0"/>
              </a:rPr>
              <a:t>Black-Eyed Susan</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843209ED-8351-4634-84BC-DB3D9F0B5CD4}"/>
              </a:ext>
            </a:extLst>
          </p:cNvPr>
          <p:cNvSpPr txBox="1"/>
          <p:nvPr/>
        </p:nvSpPr>
        <p:spPr>
          <a:xfrm>
            <a:off x="6297365" y="5426909"/>
            <a:ext cx="2017987" cy="242246"/>
          </a:xfrm>
          <a:prstGeom prst="rect">
            <a:avLst/>
          </a:prstGeom>
          <a:noFill/>
        </p:spPr>
        <p:txBody>
          <a:bodyPr wrap="square">
            <a:spAutoFit/>
          </a:bodyPr>
          <a:lstStyle/>
          <a:p>
            <a:pPr marL="0" marR="0">
              <a:lnSpc>
                <a:spcPct val="115000"/>
              </a:lnSpc>
              <a:spcBef>
                <a:spcPts val="0"/>
              </a:spcBef>
              <a:spcAft>
                <a:spcPts val="1000"/>
              </a:spcAft>
              <a:tabLst>
                <a:tab pos="2636520" algn="l"/>
              </a:tabLst>
            </a:pPr>
            <a:r>
              <a:rPr lang="en-US" sz="900" i="1" dirty="0" err="1">
                <a:latin typeface="Calibri" panose="020F0502020204030204" pitchFamily="34" charset="0"/>
                <a:ea typeface="Calibri" panose="020F0502020204030204" pitchFamily="34" charset="0"/>
                <a:cs typeface="Times New Roman" panose="02020603050405020304" pitchFamily="18" charset="0"/>
              </a:rPr>
              <a:t>Bougainnvillea</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2D2E76E6-9BE8-4A32-8DAE-351C383AE133}"/>
              </a:ext>
            </a:extLst>
          </p:cNvPr>
          <p:cNvSpPr txBox="1"/>
          <p:nvPr/>
        </p:nvSpPr>
        <p:spPr>
          <a:xfrm>
            <a:off x="6289745" y="2424629"/>
            <a:ext cx="2017987" cy="242246"/>
          </a:xfrm>
          <a:prstGeom prst="rect">
            <a:avLst/>
          </a:prstGeom>
          <a:noFill/>
        </p:spPr>
        <p:txBody>
          <a:bodyPr wrap="square">
            <a:spAutoFit/>
          </a:bodyPr>
          <a:lstStyle/>
          <a:p>
            <a:pPr marL="0" marR="0">
              <a:lnSpc>
                <a:spcPct val="115000"/>
              </a:lnSpc>
              <a:spcBef>
                <a:spcPts val="0"/>
              </a:spcBef>
              <a:spcAft>
                <a:spcPts val="1000"/>
              </a:spcAft>
              <a:tabLst>
                <a:tab pos="2636520" algn="l"/>
              </a:tabLst>
            </a:pPr>
            <a:r>
              <a:rPr lang="en-US" sz="900" i="1" dirty="0">
                <a:latin typeface="Calibri" panose="020F0502020204030204" pitchFamily="34" charset="0"/>
                <a:ea typeface="Calibri" panose="020F0502020204030204" pitchFamily="34" charset="0"/>
                <a:cs typeface="Times New Roman" panose="02020603050405020304" pitchFamily="18" charset="0"/>
              </a:rPr>
              <a:t>Hops</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FCBAD405-0B4C-4117-A0F7-F6A9FCBE7E81}"/>
              </a:ext>
            </a:extLst>
          </p:cNvPr>
          <p:cNvSpPr txBox="1"/>
          <p:nvPr/>
        </p:nvSpPr>
        <p:spPr>
          <a:xfrm>
            <a:off x="9053811" y="2898187"/>
            <a:ext cx="2017987" cy="242246"/>
          </a:xfrm>
          <a:prstGeom prst="rect">
            <a:avLst/>
          </a:prstGeom>
          <a:noFill/>
        </p:spPr>
        <p:txBody>
          <a:bodyPr wrap="square">
            <a:spAutoFit/>
          </a:bodyPr>
          <a:lstStyle/>
          <a:p>
            <a:pPr marL="0" marR="0">
              <a:lnSpc>
                <a:spcPct val="115000"/>
              </a:lnSpc>
              <a:spcBef>
                <a:spcPts val="0"/>
              </a:spcBef>
              <a:spcAft>
                <a:spcPts val="1000"/>
              </a:spcAft>
              <a:tabLst>
                <a:tab pos="2636520" algn="l"/>
              </a:tabLst>
            </a:pPr>
            <a:r>
              <a:rPr lang="en-US" sz="900" i="1" dirty="0">
                <a:latin typeface="Calibri" panose="020F0502020204030204" pitchFamily="34" charset="0"/>
                <a:ea typeface="Calibri" panose="020F0502020204030204" pitchFamily="34" charset="0"/>
                <a:cs typeface="Times New Roman" panose="02020603050405020304" pitchFamily="18" charset="0"/>
              </a:rPr>
              <a:t>Bamboo</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26" name="Picture 2" descr="Pattern Paving Products - Stamped Asphalt">
            <a:extLst>
              <a:ext uri="{FF2B5EF4-FFF2-40B4-BE49-F238E27FC236}">
                <a16:creationId xmlns:a16="http://schemas.microsoft.com/office/drawing/2014/main" id="{3FAF4B83-2485-4026-868C-46CAF8C1AB1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3743" r="4738" b="4984"/>
          <a:stretch/>
        </p:blipFill>
        <p:spPr bwMode="auto">
          <a:xfrm>
            <a:off x="3317408" y="4539874"/>
            <a:ext cx="2136693" cy="15341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avement Marking Material | Transpo Industries">
            <a:extLst>
              <a:ext uri="{FF2B5EF4-FFF2-40B4-BE49-F238E27FC236}">
                <a16:creationId xmlns:a16="http://schemas.microsoft.com/office/drawing/2014/main" id="{B2617012-6EF1-440F-B8F1-FB36E328263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56244" y="563461"/>
            <a:ext cx="2068677" cy="1379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04464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92769C35-99CF-4276-A5ED-E907435402B1}"/>
              </a:ext>
            </a:extLst>
          </p:cNvPr>
          <p:cNvSpPr txBox="1">
            <a:spLocks/>
          </p:cNvSpPr>
          <p:nvPr/>
        </p:nvSpPr>
        <p:spPr>
          <a:xfrm>
            <a:off x="0" y="140815"/>
            <a:ext cx="5181600" cy="5576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rgbClr val="CB602E"/>
                </a:solidFill>
                <a:latin typeface="Gill Sans" panose="020B0502020104020203" pitchFamily="34" charset="-79"/>
                <a:cs typeface="Gill Sans" panose="020B0502020104020203" pitchFamily="34" charset="-79"/>
              </a:rPr>
              <a:t>RECOMMENDATIONS – ENVELOPE</a:t>
            </a:r>
          </a:p>
        </p:txBody>
      </p:sp>
      <p:sp>
        <p:nvSpPr>
          <p:cNvPr id="5" name="TextBox 4">
            <a:extLst>
              <a:ext uri="{FF2B5EF4-FFF2-40B4-BE49-F238E27FC236}">
                <a16:creationId xmlns:a16="http://schemas.microsoft.com/office/drawing/2014/main" id="{C1A53D3C-9F5F-4547-A4A2-F0D813E7FF85}"/>
              </a:ext>
            </a:extLst>
          </p:cNvPr>
          <p:cNvSpPr txBox="1"/>
          <p:nvPr/>
        </p:nvSpPr>
        <p:spPr>
          <a:xfrm>
            <a:off x="3543301" y="906256"/>
            <a:ext cx="8455024" cy="2149243"/>
          </a:xfrm>
          <a:prstGeom prst="rect">
            <a:avLst/>
          </a:prstGeom>
          <a:noFill/>
        </p:spPr>
        <p:txBody>
          <a:bodyPr wrap="square" rtlCol="0">
            <a:spAutoFit/>
          </a:bodyPr>
          <a:lstStyle/>
          <a:p>
            <a:pPr marL="0" marR="0">
              <a:lnSpc>
                <a:spcPct val="115000"/>
              </a:lnSpc>
              <a:spcBef>
                <a:spcPts val="0"/>
              </a:spcBef>
              <a:spcAft>
                <a:spcPts val="1000"/>
              </a:spcAft>
            </a:pPr>
            <a:r>
              <a:rPr lang="en-US" sz="1400" b="1" u="sng" dirty="0">
                <a:solidFill>
                  <a:srgbClr val="6B6057"/>
                </a:solidFill>
                <a:effectLst/>
                <a:latin typeface="Arial" panose="020B0604020202020204" pitchFamily="34" charset="0"/>
                <a:ea typeface="Calibri" panose="020F0502020204030204" pitchFamily="34" charset="0"/>
                <a:cs typeface="Arial" panose="020B0604020202020204" pitchFamily="34" charset="0"/>
              </a:rPr>
              <a:t>Envelope Review </a:t>
            </a:r>
            <a:endParaRPr lang="en-US" sz="1400" dirty="0">
              <a:solidFill>
                <a:srgbClr val="6B6057"/>
              </a:solidFill>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1000"/>
              </a:spcAft>
            </a:pPr>
            <a:r>
              <a:rPr lang="en-US" sz="1200" dirty="0">
                <a:solidFill>
                  <a:srgbClr val="6B6057"/>
                </a:solidFill>
                <a:latin typeface="Arial" panose="020B0604020202020204" pitchFamily="34" charset="0"/>
                <a:ea typeface="Calibri" panose="020F0502020204030204" pitchFamily="34" charset="0"/>
                <a:cs typeface="Arial" panose="020B0604020202020204" pitchFamily="34" charset="0"/>
              </a:rPr>
              <a:t>Existing Glazing is single paned glass in a non thermally broken metal framed window system of unknown manufacturer.  While in good repair the large window areas with single glazing is allowing a large amount of heat gain into the space and the main point of thermal gain in the existing envelope.  The majority of the glass is either West or East facing with limited overhangs.  Due to the orientation the gains are early morning or late afternoon with little ability to shade the façade.  The roof insulation is minimal, R-19 batt below the deck is estimated based on visual inspection.  The wall systems are wood framed and based on the age of the building we’re assuming uninsulated.  The smaller metal panels within the window systems (Painted yellow in photo below) were uninsulated but normally behind counter and storage pace on the interior wall  Inspection of the wall systems were limited. </a:t>
            </a:r>
            <a:endParaRPr lang="en-US" sz="1200" dirty="0">
              <a:solidFill>
                <a:srgbClr val="6B6057"/>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F4C01C12-5DB7-4D11-B07B-61D0E50C3671}"/>
              </a:ext>
            </a:extLst>
          </p:cNvPr>
          <p:cNvSpPr txBox="1"/>
          <p:nvPr/>
        </p:nvSpPr>
        <p:spPr>
          <a:xfrm>
            <a:off x="-1382532" y="5674413"/>
            <a:ext cx="6121908" cy="242246"/>
          </a:xfrm>
          <a:prstGeom prst="rect">
            <a:avLst/>
          </a:prstGeom>
          <a:noFill/>
        </p:spPr>
        <p:txBody>
          <a:bodyPr wrap="square">
            <a:spAutoFit/>
          </a:bodyPr>
          <a:lstStyle/>
          <a:p>
            <a:pPr marL="0" marR="0" algn="ctr">
              <a:lnSpc>
                <a:spcPct val="115000"/>
              </a:lnSpc>
              <a:spcBef>
                <a:spcPts val="0"/>
              </a:spcBef>
              <a:spcAft>
                <a:spcPts val="1000"/>
              </a:spcAft>
            </a:pPr>
            <a:r>
              <a:rPr lang="en-US" sz="900" i="1" dirty="0">
                <a:effectLst/>
                <a:latin typeface="Calibri" panose="020F0502020204030204" pitchFamily="34" charset="0"/>
                <a:ea typeface="Calibri" panose="020F0502020204030204" pitchFamily="34" charset="0"/>
                <a:cs typeface="Times New Roman" panose="02020603050405020304" pitchFamily="18" charset="0"/>
              </a:rPr>
              <a:t>Typical  Existing Façade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90A4471C-8023-4795-B04A-A00D5A24DD9B}"/>
              </a:ext>
            </a:extLst>
          </p:cNvPr>
          <p:cNvSpPr txBox="1"/>
          <p:nvPr/>
        </p:nvSpPr>
        <p:spPr>
          <a:xfrm>
            <a:off x="3543301" y="3065090"/>
            <a:ext cx="5460999" cy="2830455"/>
          </a:xfrm>
          <a:prstGeom prst="rect">
            <a:avLst/>
          </a:prstGeom>
          <a:noFill/>
        </p:spPr>
        <p:txBody>
          <a:bodyPr wrap="square" rtlCol="0">
            <a:spAutoFit/>
          </a:bodyPr>
          <a:lstStyle/>
          <a:p>
            <a:pPr marL="0" marR="0">
              <a:lnSpc>
                <a:spcPct val="115000"/>
              </a:lnSpc>
              <a:spcBef>
                <a:spcPts val="0"/>
              </a:spcBef>
              <a:spcAft>
                <a:spcPts val="1000"/>
              </a:spcAft>
            </a:pPr>
            <a:r>
              <a:rPr lang="en-US" sz="1400" b="1" u="sng" dirty="0">
                <a:solidFill>
                  <a:srgbClr val="6B6057"/>
                </a:solidFill>
                <a:effectLst/>
                <a:latin typeface="Arial" panose="020B0604020202020204" pitchFamily="34" charset="0"/>
                <a:ea typeface="Calibri" panose="020F0502020204030204" pitchFamily="34" charset="0"/>
                <a:cs typeface="Arial" panose="020B0604020202020204" pitchFamily="34" charset="0"/>
              </a:rPr>
              <a:t>Recommendations</a:t>
            </a:r>
            <a:r>
              <a:rPr lang="en-US" sz="1200" b="1" u="sng" dirty="0">
                <a:solidFill>
                  <a:srgbClr val="6B6057"/>
                </a:solidFill>
                <a:effectLst/>
                <a:latin typeface="Arial" panose="020B0604020202020204" pitchFamily="34" charset="0"/>
                <a:ea typeface="Calibri" panose="020F0502020204030204" pitchFamily="34" charset="0"/>
                <a:cs typeface="Arial" panose="020B0604020202020204" pitchFamily="34" charset="0"/>
              </a:rPr>
              <a:t>  </a:t>
            </a:r>
          </a:p>
          <a:p>
            <a:pPr marL="228600" marR="0" indent="-228600">
              <a:lnSpc>
                <a:spcPct val="115000"/>
              </a:lnSpc>
              <a:spcBef>
                <a:spcPts val="0"/>
              </a:spcBef>
              <a:spcAft>
                <a:spcPts val="1000"/>
              </a:spcAft>
              <a:buAutoNum type="arabicPeriod"/>
            </a:pPr>
            <a:r>
              <a:rPr lang="en-US" sz="1200" dirty="0">
                <a:solidFill>
                  <a:srgbClr val="6B6057"/>
                </a:solidFill>
                <a:effectLst/>
                <a:latin typeface="Arial" panose="020B0604020202020204" pitchFamily="34" charset="0"/>
                <a:ea typeface="Calibri" panose="020F0502020204030204" pitchFamily="34" charset="0"/>
                <a:cs typeface="Arial" panose="020B0604020202020204" pitchFamily="34" charset="0"/>
              </a:rPr>
              <a:t>Replace the window systems with new insulated low-e glazing in thermall</a:t>
            </a:r>
            <a:r>
              <a:rPr lang="en-US" sz="1200" dirty="0">
                <a:solidFill>
                  <a:srgbClr val="6B6057"/>
                </a:solidFill>
                <a:latin typeface="Arial" panose="020B0604020202020204" pitchFamily="34" charset="0"/>
                <a:ea typeface="Calibri" panose="020F0502020204030204" pitchFamily="34" charset="0"/>
                <a:cs typeface="Arial" panose="020B0604020202020204" pitchFamily="34" charset="0"/>
              </a:rPr>
              <a:t>y broken framing systems with a U-factor no more than 0.45 and SHGC of 0.25.  Casement or other operable windows are recommended for controlling natural ventilation path on days with mild temperatures and good air quality.   </a:t>
            </a:r>
          </a:p>
          <a:p>
            <a:pPr marL="228600" marR="0" indent="-228600">
              <a:lnSpc>
                <a:spcPct val="115000"/>
              </a:lnSpc>
              <a:spcBef>
                <a:spcPts val="0"/>
              </a:spcBef>
              <a:spcAft>
                <a:spcPts val="1000"/>
              </a:spcAft>
              <a:buAutoNum type="arabicPeriod"/>
            </a:pPr>
            <a:r>
              <a:rPr lang="en-US" sz="1200" dirty="0">
                <a:solidFill>
                  <a:srgbClr val="6B6057"/>
                </a:solidFill>
                <a:latin typeface="Arial" panose="020B0604020202020204" pitchFamily="34" charset="0"/>
                <a:ea typeface="Calibri" panose="020F0502020204030204" pitchFamily="34" charset="0"/>
                <a:cs typeface="Arial" panose="020B0604020202020204" pitchFamily="34" charset="0"/>
              </a:rPr>
              <a:t>When Re-roofing add 4 inches of rigid insulation to the roof deck adding approximately R-20 to the roof deck with Cool Roof coating with minimum aged solar reflectance of 0.63 and thermal emittance of 0.75</a:t>
            </a:r>
          </a:p>
          <a:p>
            <a:pPr marL="228600" marR="0" indent="-228600">
              <a:lnSpc>
                <a:spcPct val="115000"/>
              </a:lnSpc>
              <a:spcBef>
                <a:spcPts val="0"/>
              </a:spcBef>
              <a:spcAft>
                <a:spcPts val="1000"/>
              </a:spcAft>
              <a:buAutoNum type="arabicPeriod"/>
            </a:pPr>
            <a:r>
              <a:rPr lang="en-US" sz="1200" dirty="0">
                <a:solidFill>
                  <a:srgbClr val="6B6057"/>
                </a:solidFill>
                <a:effectLst/>
                <a:latin typeface="Arial" panose="020B0604020202020204" pitchFamily="34" charset="0"/>
                <a:ea typeface="Calibri" panose="020F0502020204030204" pitchFamily="34" charset="0"/>
                <a:cs typeface="Arial" panose="020B0604020202020204" pitchFamily="34" charset="0"/>
              </a:rPr>
              <a:t>When replacing wall surfaces insulate wall systems with minimum R-13 Batt insulation.  </a:t>
            </a:r>
          </a:p>
        </p:txBody>
      </p:sp>
      <p:pic>
        <p:nvPicPr>
          <p:cNvPr id="9" name="Picture 8">
            <a:extLst>
              <a:ext uri="{FF2B5EF4-FFF2-40B4-BE49-F238E27FC236}">
                <a16:creationId xmlns:a16="http://schemas.microsoft.com/office/drawing/2014/main" id="{61DA3501-8ACC-4E4F-8E70-AC50F0D7E5E1}"/>
              </a:ext>
            </a:extLst>
          </p:cNvPr>
          <p:cNvPicPr>
            <a:picLocks noChangeAspect="1"/>
          </p:cNvPicPr>
          <p:nvPr/>
        </p:nvPicPr>
        <p:blipFill>
          <a:blip r:embed="rId2"/>
          <a:stretch>
            <a:fillRect/>
          </a:stretch>
        </p:blipFill>
        <p:spPr>
          <a:xfrm>
            <a:off x="9470449" y="2952814"/>
            <a:ext cx="2323316" cy="2721599"/>
          </a:xfrm>
          <a:prstGeom prst="rect">
            <a:avLst/>
          </a:prstGeom>
        </p:spPr>
      </p:pic>
      <p:pic>
        <p:nvPicPr>
          <p:cNvPr id="10" name="Picture 9">
            <a:extLst>
              <a:ext uri="{FF2B5EF4-FFF2-40B4-BE49-F238E27FC236}">
                <a16:creationId xmlns:a16="http://schemas.microsoft.com/office/drawing/2014/main" id="{2B9AFA18-246D-435D-AF6F-82F76A3DB506}"/>
              </a:ext>
            </a:extLst>
          </p:cNvPr>
          <p:cNvPicPr>
            <a:picLocks noChangeAspect="1"/>
          </p:cNvPicPr>
          <p:nvPr/>
        </p:nvPicPr>
        <p:blipFill rotWithShape="1">
          <a:blip r:embed="rId3">
            <a:extLst>
              <a:ext uri="{28A0092B-C50C-407E-A947-70E740481C1C}">
                <a14:useLocalDpi xmlns:a14="http://schemas.microsoft.com/office/drawing/2010/main" val="0"/>
              </a:ext>
            </a:extLst>
          </a:blip>
          <a:srcRect r="48750"/>
          <a:stretch/>
        </p:blipFill>
        <p:spPr>
          <a:xfrm>
            <a:off x="294502" y="1145594"/>
            <a:ext cx="3046018" cy="4457611"/>
          </a:xfrm>
          <a:prstGeom prst="rect">
            <a:avLst/>
          </a:prstGeom>
        </p:spPr>
      </p:pic>
      <p:sp>
        <p:nvSpPr>
          <p:cNvPr id="11" name="TextBox 10">
            <a:extLst>
              <a:ext uri="{FF2B5EF4-FFF2-40B4-BE49-F238E27FC236}">
                <a16:creationId xmlns:a16="http://schemas.microsoft.com/office/drawing/2014/main" id="{086054D1-781E-43FD-9D31-34239B0A8570}"/>
              </a:ext>
            </a:extLst>
          </p:cNvPr>
          <p:cNvSpPr txBox="1"/>
          <p:nvPr/>
        </p:nvSpPr>
        <p:spPr>
          <a:xfrm>
            <a:off x="7491807" y="5739028"/>
            <a:ext cx="6121908" cy="242246"/>
          </a:xfrm>
          <a:prstGeom prst="rect">
            <a:avLst/>
          </a:prstGeom>
          <a:noFill/>
        </p:spPr>
        <p:txBody>
          <a:bodyPr wrap="square">
            <a:spAutoFit/>
          </a:bodyPr>
          <a:lstStyle/>
          <a:p>
            <a:pPr marL="0" marR="0" algn="ctr">
              <a:lnSpc>
                <a:spcPct val="115000"/>
              </a:lnSpc>
              <a:spcBef>
                <a:spcPts val="0"/>
              </a:spcBef>
              <a:spcAft>
                <a:spcPts val="1000"/>
              </a:spcAft>
            </a:pPr>
            <a:r>
              <a:rPr lang="en-US" sz="900" i="1" dirty="0">
                <a:effectLst/>
                <a:latin typeface="Calibri" panose="020F0502020204030204" pitchFamily="34" charset="0"/>
                <a:ea typeface="Calibri" panose="020F0502020204030204" pitchFamily="34" charset="0"/>
                <a:cs typeface="Times New Roman" panose="02020603050405020304" pitchFamily="18" charset="0"/>
              </a:rPr>
              <a:t>Example of New Low-E Casement Windows</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CEAE8C59-09DC-4F73-83D7-C8E0747201D0}"/>
              </a:ext>
            </a:extLst>
          </p:cNvPr>
          <p:cNvSpPr/>
          <p:nvPr/>
        </p:nvSpPr>
        <p:spPr>
          <a:xfrm>
            <a:off x="0" y="6595479"/>
            <a:ext cx="12192000" cy="262521"/>
          </a:xfrm>
          <a:prstGeom prst="rect">
            <a:avLst/>
          </a:prstGeom>
          <a:solidFill>
            <a:srgbClr val="CB6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CB602E"/>
              </a:highlight>
            </a:endParaRPr>
          </a:p>
        </p:txBody>
      </p:sp>
    </p:spTree>
    <p:extLst>
      <p:ext uri="{BB962C8B-B14F-4D97-AF65-F5344CB8AC3E}">
        <p14:creationId xmlns:p14="http://schemas.microsoft.com/office/powerpoint/2010/main" val="2674799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92769C35-99CF-4276-A5ED-E907435402B1}"/>
              </a:ext>
            </a:extLst>
          </p:cNvPr>
          <p:cNvSpPr txBox="1">
            <a:spLocks/>
          </p:cNvSpPr>
          <p:nvPr/>
        </p:nvSpPr>
        <p:spPr>
          <a:xfrm>
            <a:off x="0" y="140815"/>
            <a:ext cx="5181600" cy="5576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rgbClr val="CB602E"/>
                </a:solidFill>
                <a:latin typeface="Gill Sans" panose="020B0502020104020203" pitchFamily="34" charset="-79"/>
                <a:cs typeface="Gill Sans" panose="020B0502020104020203" pitchFamily="34" charset="-79"/>
              </a:rPr>
              <a:t>RECOMMENDATIONS – MECHANICAL</a:t>
            </a:r>
          </a:p>
        </p:txBody>
      </p:sp>
      <p:pic>
        <p:nvPicPr>
          <p:cNvPr id="3" name="Picture 2">
            <a:extLst>
              <a:ext uri="{FF2B5EF4-FFF2-40B4-BE49-F238E27FC236}">
                <a16:creationId xmlns:a16="http://schemas.microsoft.com/office/drawing/2014/main" id="{92FDB237-C2AD-4092-9F3E-EDC34FF3FA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2776405" y="2273365"/>
            <a:ext cx="2479224" cy="1859418"/>
          </a:xfrm>
          <a:prstGeom prst="rect">
            <a:avLst/>
          </a:prstGeom>
        </p:spPr>
      </p:pic>
      <p:sp>
        <p:nvSpPr>
          <p:cNvPr id="5" name="TextBox 4">
            <a:extLst>
              <a:ext uri="{FF2B5EF4-FFF2-40B4-BE49-F238E27FC236}">
                <a16:creationId xmlns:a16="http://schemas.microsoft.com/office/drawing/2014/main" id="{DB7A3FCA-DB17-41D1-A80F-7824DB02CFFF}"/>
              </a:ext>
            </a:extLst>
          </p:cNvPr>
          <p:cNvSpPr txBox="1"/>
          <p:nvPr/>
        </p:nvSpPr>
        <p:spPr>
          <a:xfrm>
            <a:off x="3053225" y="4178905"/>
            <a:ext cx="2017987" cy="406911"/>
          </a:xfrm>
          <a:prstGeom prst="rect">
            <a:avLst/>
          </a:prstGeom>
          <a:noFill/>
        </p:spPr>
        <p:txBody>
          <a:bodyPr wrap="square">
            <a:spAutoFit/>
          </a:bodyPr>
          <a:lstStyle/>
          <a:p>
            <a:pPr marL="0" marR="0" algn="ctr">
              <a:lnSpc>
                <a:spcPct val="115000"/>
              </a:lnSpc>
              <a:spcBef>
                <a:spcPts val="0"/>
              </a:spcBef>
              <a:spcAft>
                <a:spcPts val="1000"/>
              </a:spcAft>
              <a:tabLst>
                <a:tab pos="2636520" algn="l"/>
              </a:tabLst>
            </a:pPr>
            <a:r>
              <a:rPr lang="en-US" sz="900" i="1" dirty="0">
                <a:effectLst/>
                <a:latin typeface="Calibri" panose="020F0502020204030204" pitchFamily="34" charset="0"/>
                <a:ea typeface="Calibri" panose="020F0502020204030204" pitchFamily="34" charset="0"/>
                <a:cs typeface="Times New Roman" panose="02020603050405020304" pitchFamily="18" charset="0"/>
              </a:rPr>
              <a:t>Typical Gas Fired Furnace Closet &amp; MERV-13 Fresh Filter</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43200BEF-B2CA-4D5C-B34A-4C32D04610BA}"/>
              </a:ext>
            </a:extLst>
          </p:cNvPr>
          <p:cNvSpPr txBox="1"/>
          <p:nvPr/>
        </p:nvSpPr>
        <p:spPr>
          <a:xfrm>
            <a:off x="0" y="494879"/>
            <a:ext cx="12192000" cy="1724511"/>
          </a:xfrm>
          <a:prstGeom prst="rect">
            <a:avLst/>
          </a:prstGeom>
          <a:noFill/>
        </p:spPr>
        <p:txBody>
          <a:bodyPr wrap="square" rtlCol="0">
            <a:spAutoFit/>
          </a:bodyPr>
          <a:lstStyle/>
          <a:p>
            <a:pPr marL="0" marR="0">
              <a:lnSpc>
                <a:spcPct val="115000"/>
              </a:lnSpc>
              <a:spcBef>
                <a:spcPts val="0"/>
              </a:spcBef>
              <a:spcAft>
                <a:spcPts val="1000"/>
              </a:spcAft>
            </a:pPr>
            <a:r>
              <a:rPr lang="en-US" sz="1400" b="1" u="sng" dirty="0">
                <a:solidFill>
                  <a:srgbClr val="6B6057"/>
                </a:solidFill>
                <a:effectLst/>
                <a:latin typeface="Arial" panose="020B0604020202020204" pitchFamily="34" charset="0"/>
                <a:ea typeface="Calibri" panose="020F0502020204030204" pitchFamily="34" charset="0"/>
                <a:cs typeface="Arial" panose="020B0604020202020204" pitchFamily="34" charset="0"/>
              </a:rPr>
              <a:t>Existing Conditions </a:t>
            </a:r>
            <a:endParaRPr lang="en-US" sz="1400" dirty="0">
              <a:solidFill>
                <a:srgbClr val="6B6057"/>
              </a:solidFill>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1000"/>
              </a:spcAft>
            </a:pPr>
            <a:r>
              <a:rPr lang="en-US" sz="1200" dirty="0">
                <a:solidFill>
                  <a:srgbClr val="6B6057"/>
                </a:solidFill>
                <a:effectLst/>
                <a:latin typeface="Arial" panose="020B0604020202020204" pitchFamily="34" charset="0"/>
                <a:ea typeface="Calibri" panose="020F0502020204030204" pitchFamily="34" charset="0"/>
                <a:cs typeface="Arial" panose="020B0604020202020204" pitchFamily="34" charset="0"/>
              </a:rPr>
              <a:t>The existing gas fired condensing furnace units </a:t>
            </a:r>
            <a:r>
              <a:rPr lang="en-US" sz="1200" dirty="0">
                <a:solidFill>
                  <a:srgbClr val="6B6057"/>
                </a:solidFill>
                <a:latin typeface="Arial" panose="020B0604020202020204" pitchFamily="34" charset="0"/>
                <a:ea typeface="Calibri" panose="020F0502020204030204" pitchFamily="34" charset="0"/>
                <a:cs typeface="Arial" panose="020B0604020202020204" pitchFamily="34" charset="0"/>
              </a:rPr>
              <a:t>are in good working order and are equipped with motorized outside air dampers scheduled to provide between 450 to 550CFM minimum of outside air to each classroom space with economizer capability.  Each unit observed appeared to have newly installed 2” MERV 13 filters in place.  Digital programmable thermostats were installed in each classroom observed but since most classrooms were un-occupied due to COVID-19 most thermostats were set to run in “Auto” mode and not continuous operation.  When set in “auto” mode once space temperatures are met the unit simply shuts off and no ventilation air is provided.  Since no air conditioning is installed there is no opportunity to provide fresh air when in “cooling” mode mechanically.  Fresh air would only be supplied during these times from open windows or doors with no filtration. </a:t>
            </a:r>
            <a:endParaRPr lang="en-US" sz="1200" dirty="0">
              <a:solidFill>
                <a:srgbClr val="6B6057"/>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91429BC0-7006-468E-AB76-DF7864C054EB}"/>
              </a:ext>
            </a:extLst>
          </p:cNvPr>
          <p:cNvSpPr txBox="1"/>
          <p:nvPr/>
        </p:nvSpPr>
        <p:spPr>
          <a:xfrm>
            <a:off x="5440045" y="2294158"/>
            <a:ext cx="6466205" cy="3769493"/>
          </a:xfrm>
          <a:prstGeom prst="rect">
            <a:avLst/>
          </a:prstGeom>
          <a:noFill/>
        </p:spPr>
        <p:txBody>
          <a:bodyPr wrap="square" rtlCol="0">
            <a:spAutoFit/>
          </a:bodyPr>
          <a:lstStyle/>
          <a:p>
            <a:pPr marL="0" marR="0">
              <a:lnSpc>
                <a:spcPct val="107000"/>
              </a:lnSpc>
              <a:spcBef>
                <a:spcPts val="0"/>
              </a:spcBef>
              <a:spcAft>
                <a:spcPts val="800"/>
              </a:spcAft>
            </a:pPr>
            <a:r>
              <a:rPr lang="en-US" sz="1200" b="1" dirty="0">
                <a:solidFill>
                  <a:srgbClr val="6B6057"/>
                </a:solidFill>
                <a:effectLst/>
                <a:latin typeface="Arial" panose="020B0604020202020204" pitchFamily="34" charset="0"/>
                <a:ea typeface="Calibri" panose="020F0502020204030204" pitchFamily="34" charset="0"/>
                <a:cs typeface="Arial" panose="020B0604020202020204" pitchFamily="34" charset="0"/>
              </a:rPr>
              <a:t>Level 1 Recommendations</a:t>
            </a:r>
            <a:r>
              <a:rPr lang="en-US" sz="1200" dirty="0">
                <a:solidFill>
                  <a:srgbClr val="6B6057"/>
                </a:solidFill>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800"/>
              </a:spcAft>
            </a:pPr>
            <a:r>
              <a:rPr lang="en-US" sz="1200" dirty="0">
                <a:solidFill>
                  <a:srgbClr val="6B6057"/>
                </a:solidFill>
                <a:effectLst/>
                <a:latin typeface="Arial" panose="020B0604020202020204" pitchFamily="34" charset="0"/>
                <a:ea typeface="Calibri" panose="020F0502020204030204" pitchFamily="34" charset="0"/>
                <a:cs typeface="Arial" panose="020B0604020202020204" pitchFamily="34" charset="0"/>
              </a:rPr>
              <a:t>Recommission all existing classroom furnaces, furnace controls and economizing air dampers/actuators in the mechanical closets to ensure proper operation. There are no air pressure relief measures in the classrooms; therefore, add a barometric relief grille, duct, damper and exhaust cap on roof in each classroom. </a:t>
            </a:r>
          </a:p>
          <a:p>
            <a:pPr marL="0" marR="0">
              <a:lnSpc>
                <a:spcPct val="107000"/>
              </a:lnSpc>
              <a:spcBef>
                <a:spcPts val="0"/>
              </a:spcBef>
              <a:spcAft>
                <a:spcPts val="800"/>
              </a:spcAft>
            </a:pPr>
            <a:r>
              <a:rPr lang="en-US" sz="1200" dirty="0">
                <a:solidFill>
                  <a:srgbClr val="6B6057"/>
                </a:solidFill>
                <a:effectLst/>
                <a:latin typeface="Arial" panose="020B0604020202020204" pitchFamily="34" charset="0"/>
                <a:ea typeface="Calibri" panose="020F0502020204030204" pitchFamily="34" charset="0"/>
                <a:cs typeface="Arial" panose="020B0604020202020204" pitchFamily="34" charset="0"/>
              </a:rPr>
              <a:t>Perform an air test and balance by a certified TAB contractor to ensure the appropriate outside, exhaust, return and supply air quantities are met. The contractor should also test the air economizing sequence to ensure for proper operation.</a:t>
            </a:r>
          </a:p>
          <a:p>
            <a:pPr marL="0" marR="0">
              <a:lnSpc>
                <a:spcPct val="107000"/>
              </a:lnSpc>
              <a:spcBef>
                <a:spcPts val="0"/>
              </a:spcBef>
              <a:spcAft>
                <a:spcPts val="800"/>
              </a:spcAft>
            </a:pPr>
            <a:r>
              <a:rPr lang="en-US" sz="1200" dirty="0">
                <a:solidFill>
                  <a:srgbClr val="6B6057"/>
                </a:solidFill>
                <a:effectLst/>
                <a:latin typeface="Arial" panose="020B0604020202020204" pitchFamily="34" charset="0"/>
                <a:ea typeface="Calibri" panose="020F0502020204030204" pitchFamily="34" charset="0"/>
                <a:cs typeface="Arial" panose="020B0604020202020204" pitchFamily="34" charset="0"/>
              </a:rPr>
              <a:t>Re-program the existing thermostats to ensure that they continuously operate the furnace supply fans at all times during classroom occupied hours. Currently the fans turn off when temperature setpoints are met or are shut down by local users at the thermostat.</a:t>
            </a:r>
          </a:p>
          <a:p>
            <a:pPr marL="0" marR="0">
              <a:lnSpc>
                <a:spcPct val="107000"/>
              </a:lnSpc>
              <a:spcBef>
                <a:spcPts val="0"/>
              </a:spcBef>
              <a:spcAft>
                <a:spcPts val="800"/>
              </a:spcAft>
            </a:pPr>
            <a:r>
              <a:rPr lang="en-US" sz="1200" dirty="0">
                <a:solidFill>
                  <a:srgbClr val="6B6057"/>
                </a:solidFill>
                <a:effectLst/>
                <a:latin typeface="Arial" panose="020B0604020202020204" pitchFamily="34" charset="0"/>
                <a:ea typeface="Calibri" panose="020F0502020204030204" pitchFamily="34" charset="0"/>
                <a:cs typeface="Arial" panose="020B0604020202020204" pitchFamily="34" charset="0"/>
              </a:rPr>
              <a:t>Expand the existing furnace controllers to allow for a night-air-cooling in full economizer mode (classroom air flush) to pre-cool the rooms prior to occupancy for one to two hours and allow a purge sequence at the end of th</a:t>
            </a:r>
            <a:r>
              <a:rPr lang="en-US" sz="1200" dirty="0">
                <a:solidFill>
                  <a:srgbClr val="6B6057"/>
                </a:solidFill>
                <a:latin typeface="Arial" panose="020B0604020202020204" pitchFamily="34" charset="0"/>
                <a:ea typeface="Calibri" panose="020F0502020204030204" pitchFamily="34" charset="0"/>
                <a:cs typeface="Arial" panose="020B0604020202020204" pitchFamily="34" charset="0"/>
              </a:rPr>
              <a:t>e day to flush out any potential contaminants left in the space for the one to two hour time period.  </a:t>
            </a:r>
            <a:endParaRPr lang="en-US" sz="1200" dirty="0">
              <a:solidFill>
                <a:srgbClr val="6B6057"/>
              </a:solidFill>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1000"/>
              </a:spcAft>
            </a:pPr>
            <a:endParaRPr lang="en-US" sz="1200" dirty="0">
              <a:solidFill>
                <a:srgbClr val="6B6057"/>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8C10F76F-BE4E-45D9-8A0B-FE070DD08059}"/>
              </a:ext>
            </a:extLst>
          </p:cNvPr>
          <p:cNvPicPr>
            <a:picLocks noChangeAspect="1"/>
          </p:cNvPicPr>
          <p:nvPr/>
        </p:nvPicPr>
        <p:blipFill rotWithShape="1">
          <a:blip r:embed="rId3">
            <a:extLst>
              <a:ext uri="{28A0092B-C50C-407E-A947-70E740481C1C}">
                <a14:useLocalDpi xmlns:a14="http://schemas.microsoft.com/office/drawing/2010/main" val="0"/>
              </a:ext>
            </a:extLst>
          </a:blip>
          <a:srcRect l="33746" r="19734"/>
          <a:stretch/>
        </p:blipFill>
        <p:spPr>
          <a:xfrm>
            <a:off x="84381" y="2273365"/>
            <a:ext cx="2600012" cy="3738451"/>
          </a:xfrm>
          <a:prstGeom prst="rect">
            <a:avLst/>
          </a:prstGeom>
        </p:spPr>
      </p:pic>
      <p:sp>
        <p:nvSpPr>
          <p:cNvPr id="9" name="Rectangle 8">
            <a:extLst>
              <a:ext uri="{FF2B5EF4-FFF2-40B4-BE49-F238E27FC236}">
                <a16:creationId xmlns:a16="http://schemas.microsoft.com/office/drawing/2014/main" id="{0039DFF6-0EE9-4DD0-A618-61E189F1D8C7}"/>
              </a:ext>
            </a:extLst>
          </p:cNvPr>
          <p:cNvSpPr/>
          <p:nvPr/>
        </p:nvSpPr>
        <p:spPr>
          <a:xfrm>
            <a:off x="0" y="6595479"/>
            <a:ext cx="12192000" cy="262521"/>
          </a:xfrm>
          <a:prstGeom prst="rect">
            <a:avLst/>
          </a:prstGeom>
          <a:solidFill>
            <a:srgbClr val="CB6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CB602E"/>
              </a:highlight>
            </a:endParaRPr>
          </a:p>
        </p:txBody>
      </p:sp>
    </p:spTree>
    <p:extLst>
      <p:ext uri="{BB962C8B-B14F-4D97-AF65-F5344CB8AC3E}">
        <p14:creationId xmlns:p14="http://schemas.microsoft.com/office/powerpoint/2010/main" val="21742181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1488</TotalTime>
  <Words>3692</Words>
  <Application>Microsoft Macintosh PowerPoint</Application>
  <PresentationFormat>Widescreen</PresentationFormat>
  <Paragraphs>278</Paragraphs>
  <Slides>19</Slides>
  <Notes>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19</vt:i4>
      </vt:variant>
    </vt:vector>
  </HeadingPairs>
  <TitlesOfParts>
    <vt:vector size="30" baseType="lpstr">
      <vt:lpstr>Arial</vt:lpstr>
      <vt:lpstr>Calibri</vt:lpstr>
      <vt:lpstr>Calibri Light</vt:lpstr>
      <vt:lpstr>Courier New</vt:lpstr>
      <vt:lpstr>Futura LT Book</vt:lpstr>
      <vt:lpstr>Gill Sans</vt:lpstr>
      <vt:lpstr>Helvetica Light</vt:lpstr>
      <vt:lpstr>Symbol</vt:lpstr>
      <vt:lpstr>Times New Roman</vt:lpstr>
      <vt:lpstr>Wingdings</vt:lpstr>
      <vt:lpstr>Office Theme</vt:lpstr>
      <vt:lpstr>HILLCREST MIDDLE SCHOOL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END?</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HILLCREST MIDDLE SCHOOL</dc:title>
  <dc:creator>Eddie Van Slambrouck</dc:creator>
  <cp:lastModifiedBy>Eddie VanSlambrouck</cp:lastModifiedBy>
  <cp:revision>48</cp:revision>
  <dcterms:created xsi:type="dcterms:W3CDTF">2020-09-30T00:12:22Z</dcterms:created>
  <dcterms:modified xsi:type="dcterms:W3CDTF">2020-12-05T01:45:35Z</dcterms:modified>
</cp:coreProperties>
</file>